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 id="2147483741" r:id="rId2"/>
  </p:sldMasterIdLst>
  <p:notesMasterIdLst>
    <p:notesMasterId r:id="rId46"/>
  </p:notesMasterIdLst>
  <p:sldIdLst>
    <p:sldId id="257" r:id="rId3"/>
    <p:sldId id="258" r:id="rId4"/>
    <p:sldId id="259" r:id="rId5"/>
    <p:sldId id="260" r:id="rId6"/>
    <p:sldId id="261" r:id="rId7"/>
    <p:sldId id="262" r:id="rId8"/>
    <p:sldId id="263" r:id="rId9"/>
    <p:sldId id="264" r:id="rId10"/>
    <p:sldId id="265" r:id="rId11"/>
    <p:sldId id="266" r:id="rId12"/>
    <p:sldId id="267" r:id="rId13"/>
    <p:sldId id="274" r:id="rId14"/>
    <p:sldId id="281" r:id="rId15"/>
    <p:sldId id="268" r:id="rId16"/>
    <p:sldId id="269" r:id="rId17"/>
    <p:sldId id="293" r:id="rId18"/>
    <p:sldId id="270" r:id="rId19"/>
    <p:sldId id="271" r:id="rId20"/>
    <p:sldId id="283" r:id="rId21"/>
    <p:sldId id="287" r:id="rId22"/>
    <p:sldId id="288" r:id="rId23"/>
    <p:sldId id="289" r:id="rId24"/>
    <p:sldId id="290" r:id="rId25"/>
    <p:sldId id="292" r:id="rId26"/>
    <p:sldId id="272"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 id="310" r:id="rId44"/>
    <p:sldId id="273" r:id="rId45"/>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662" autoAdjust="0"/>
    <p:restoredTop sz="94660"/>
  </p:normalViewPr>
  <p:slideViewPr>
    <p:cSldViewPr>
      <p:cViewPr varScale="1">
        <p:scale>
          <a:sx n="69" d="100"/>
          <a:sy n="69" d="100"/>
        </p:scale>
        <p:origin x="1818"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893061A-FAF8-4E5F-83B5-6CD700EFF3A8}" type="datetimeFigureOut">
              <a:rPr lang="tr-TR"/>
              <a:pPr>
                <a:defRPr/>
              </a:pPr>
              <a:t>7.04.2017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A900929-B4D3-489C-A3B4-35266468C0E2}"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Slayt Görüntüsü Yer Tutucusu"/>
          <p:cNvSpPr>
            <a:spLocks noGrp="1" noRot="1" noChangeAspect="1"/>
          </p:cNvSpPr>
          <p:nvPr>
            <p:ph type="sldImg"/>
          </p:nvPr>
        </p:nvSpPr>
        <p:spPr bwMode="auto">
          <a:noFill/>
          <a:ln>
            <a:solidFill>
              <a:srgbClr val="000000"/>
            </a:solidFill>
            <a:miter lim="800000"/>
            <a:headEnd/>
            <a:tailEnd/>
          </a:ln>
        </p:spPr>
      </p:sp>
      <p:sp>
        <p:nvSpPr>
          <p:cNvPr id="17410"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7411"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2DA516-9702-442E-8E94-F00FEB24D72A}" type="slidenum">
              <a:rPr lang="tr-TR">
                <a:cs typeface="Arial" charset="0"/>
              </a:rPr>
              <a:pPr fontAlgn="base">
                <a:spcBef>
                  <a:spcPct val="0"/>
                </a:spcBef>
                <a:spcAft>
                  <a:spcPct val="0"/>
                </a:spcAft>
                <a:defRPr/>
              </a:pPr>
              <a:t>2</a:t>
            </a:fld>
            <a:endParaRPr lang="tr-TR">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9938"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39939"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F3B0A4-1059-4414-9DB5-077C79F318FA}" type="slidenum">
              <a:rPr lang="tr-TR">
                <a:cs typeface="Arial" charset="0"/>
              </a:rPr>
              <a:pPr fontAlgn="base">
                <a:spcBef>
                  <a:spcPct val="0"/>
                </a:spcBef>
                <a:spcAft>
                  <a:spcPct val="0"/>
                </a:spcAft>
                <a:defRPr/>
              </a:pPr>
              <a:t>23</a:t>
            </a:fld>
            <a:endParaRPr lang="tr-TR">
              <a:latin typeface="Times New Roman Tur" pitchFamily="18"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ltLang="tr-TR" smtClean="0"/>
          </a:p>
        </p:txBody>
      </p:sp>
      <p:sp>
        <p:nvSpPr>
          <p:cNvPr id="3686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FDFED4F-B2CE-4214-81D0-463A2D8E150A}" type="slidenum">
              <a:rPr kumimoji="0" lang="tr-TR" altLang="tr-T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tr-TR" altLang="tr-T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652775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B879E5-86AA-44C0-A7A7-3205FDECB44B}" type="slidenum">
              <a:rPr lang="en-AU">
                <a:cs typeface="Arial" charset="0"/>
              </a:rPr>
              <a:pPr fontAlgn="base">
                <a:spcBef>
                  <a:spcPct val="0"/>
                </a:spcBef>
                <a:spcAft>
                  <a:spcPct val="0"/>
                </a:spcAft>
                <a:defRPr/>
              </a:pPr>
              <a:t>43</a:t>
            </a:fld>
            <a:endParaRPr lang="en-AU">
              <a:cs typeface="Arial" charset="0"/>
            </a:endParaRPr>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pPr>
              <a:defRPr/>
            </a:pPr>
            <a:fld id="{95EBFB13-08F5-4DFB-BE13-98E81DA5482F}" type="datetimeFigureOut">
              <a:rPr lang="tr-TR" smtClean="0"/>
              <a:pPr>
                <a:defRPr/>
              </a:pPr>
              <a:t>7.04.2017</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19074808-1F11-4BEA-AEA9-84D4CE6EAC36}" type="slidenum">
              <a:rPr lang="tr-TR" smtClean="0"/>
              <a:pPr>
                <a:defRPr/>
              </a:pPr>
              <a:t>‹#›</a:t>
            </a:fld>
            <a:endParaRPr lang="tr-TR"/>
          </a:p>
        </p:txBody>
      </p:sp>
    </p:spTree>
    <p:extLst>
      <p:ext uri="{BB962C8B-B14F-4D97-AF65-F5344CB8AC3E}">
        <p14:creationId xmlns:p14="http://schemas.microsoft.com/office/powerpoint/2010/main" val="801282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tr-TR" smtClean="0"/>
              <a:t>Asıl başlık stili için tıklatın</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Date Placeholder 2"/>
          <p:cNvSpPr>
            <a:spLocks noGrp="1"/>
          </p:cNvSpPr>
          <p:nvPr>
            <p:ph type="dt" sz="half" idx="10"/>
          </p:nvPr>
        </p:nvSpPr>
        <p:spPr/>
        <p:txBody>
          <a:bodyPr/>
          <a:lstStyle/>
          <a:p>
            <a:pPr>
              <a:defRPr/>
            </a:pPr>
            <a:fld id="{3789ECF6-ECA6-45BB-B45F-FF55C6640595}" type="datetimeFigureOut">
              <a:rPr lang="tr-TR" smtClean="0"/>
              <a:pPr>
                <a:defRPr/>
              </a:pPr>
              <a:t>7.04.2017</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ED4E43EF-6843-4934-893B-88AAA8CF15CE}" type="slidenum">
              <a:rPr lang="tr-TR" smtClean="0"/>
              <a:pPr>
                <a:defRPr/>
              </a:pPr>
              <a:t>‹#›</a:t>
            </a:fld>
            <a:endParaRPr lang="tr-TR"/>
          </a:p>
        </p:txBody>
      </p:sp>
    </p:spTree>
    <p:extLst>
      <p:ext uri="{BB962C8B-B14F-4D97-AF65-F5344CB8AC3E}">
        <p14:creationId xmlns:p14="http://schemas.microsoft.com/office/powerpoint/2010/main" val="1880634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a:defRPr/>
            </a:pPr>
            <a:fld id="{3789ECF6-ECA6-45BB-B45F-FF55C6640595}" type="datetimeFigureOut">
              <a:rPr lang="tr-TR" smtClean="0"/>
              <a:pPr>
                <a:defRPr/>
              </a:pPr>
              <a:t>7.04.2017</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ED4E43EF-6843-4934-893B-88AAA8CF15CE}" type="slidenum">
              <a:rPr lang="tr-TR" smtClean="0"/>
              <a:pPr>
                <a:defRPr/>
              </a:pPr>
              <a:t>‹#›</a:t>
            </a:fld>
            <a:endParaRPr lang="tr-TR"/>
          </a:p>
        </p:txBody>
      </p:sp>
    </p:spTree>
    <p:extLst>
      <p:ext uri="{BB962C8B-B14F-4D97-AF65-F5344CB8AC3E}">
        <p14:creationId xmlns:p14="http://schemas.microsoft.com/office/powerpoint/2010/main" val="499371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a:defRPr/>
            </a:pPr>
            <a:fld id="{3789ECF6-ECA6-45BB-B45F-FF55C6640595}" type="datetimeFigureOut">
              <a:rPr lang="tr-TR" smtClean="0"/>
              <a:pPr>
                <a:defRPr/>
              </a:pPr>
              <a:t>7.04.2017</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ED4E43EF-6843-4934-893B-88AAA8CF15CE}" type="slidenum">
              <a:rPr lang="tr-TR" smtClean="0"/>
              <a:pPr>
                <a:defRPr/>
              </a:pPr>
              <a:t>‹#›</a:t>
            </a:fld>
            <a:endParaRPr lang="tr-T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497125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a:defRPr/>
            </a:pPr>
            <a:fld id="{3789ECF6-ECA6-45BB-B45F-FF55C6640595}" type="datetimeFigureOut">
              <a:rPr lang="tr-TR" smtClean="0"/>
              <a:pPr>
                <a:defRPr/>
              </a:pPr>
              <a:t>7.04.2017</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ED4E43EF-6843-4934-893B-88AAA8CF15CE}" type="slidenum">
              <a:rPr lang="tr-TR" smtClean="0"/>
              <a:pPr>
                <a:defRPr/>
              </a:pPr>
              <a:t>‹#›</a:t>
            </a:fld>
            <a:endParaRPr lang="tr-TR"/>
          </a:p>
        </p:txBody>
      </p:sp>
    </p:spTree>
    <p:extLst>
      <p:ext uri="{BB962C8B-B14F-4D97-AF65-F5344CB8AC3E}">
        <p14:creationId xmlns:p14="http://schemas.microsoft.com/office/powerpoint/2010/main" val="2351618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a:defRPr/>
            </a:pPr>
            <a:fld id="{3789ECF6-ECA6-45BB-B45F-FF55C6640595}" type="datetimeFigureOut">
              <a:rPr lang="tr-TR" smtClean="0"/>
              <a:pPr>
                <a:defRPr/>
              </a:pPr>
              <a:t>7.04.2017</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ED4E43EF-6843-4934-893B-88AAA8CF15CE}" type="slidenum">
              <a:rPr lang="tr-TR" smtClean="0"/>
              <a:pPr>
                <a:defRPr/>
              </a:pPr>
              <a:t>‹#›</a:t>
            </a:fld>
            <a:endParaRPr lang="tr-T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554022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a:defRPr/>
            </a:pPr>
            <a:fld id="{3789ECF6-ECA6-45BB-B45F-FF55C6640595}" type="datetimeFigureOut">
              <a:rPr lang="tr-TR" smtClean="0"/>
              <a:pPr>
                <a:defRPr/>
              </a:pPr>
              <a:t>7.04.2017</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ED4E43EF-6843-4934-893B-88AAA8CF15CE}" type="slidenum">
              <a:rPr lang="tr-TR" smtClean="0"/>
              <a:pPr>
                <a:defRPr/>
              </a:pPr>
              <a:t>‹#›</a:t>
            </a:fld>
            <a:endParaRPr lang="tr-TR"/>
          </a:p>
        </p:txBody>
      </p:sp>
    </p:spTree>
    <p:extLst>
      <p:ext uri="{BB962C8B-B14F-4D97-AF65-F5344CB8AC3E}">
        <p14:creationId xmlns:p14="http://schemas.microsoft.com/office/powerpoint/2010/main" val="3389982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3789ECF6-ECA6-45BB-B45F-FF55C6640595}" type="datetimeFigureOut">
              <a:rPr lang="tr-TR" smtClean="0"/>
              <a:pPr>
                <a:defRPr/>
              </a:pPr>
              <a:t>7.04.2017</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ED4E43EF-6843-4934-893B-88AAA8CF15CE}" type="slidenum">
              <a:rPr lang="tr-TR" smtClean="0"/>
              <a:pPr>
                <a:defRPr/>
              </a:pPr>
              <a:t>‹#›</a:t>
            </a:fld>
            <a:endParaRPr lang="tr-TR"/>
          </a:p>
        </p:txBody>
      </p:sp>
    </p:spTree>
    <p:extLst>
      <p:ext uri="{BB962C8B-B14F-4D97-AF65-F5344CB8AC3E}">
        <p14:creationId xmlns:p14="http://schemas.microsoft.com/office/powerpoint/2010/main" val="3150314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CCF99367-2ED3-4BAA-8EDF-8E2FBDA67497}" type="datetimeFigureOut">
              <a:rPr lang="tr-TR" smtClean="0"/>
              <a:pPr>
                <a:defRPr/>
              </a:pPr>
              <a:t>7.04.2017</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9D5E7F02-0182-489B-9504-A4EECCF86AF1}" type="slidenum">
              <a:rPr lang="tr-TR" smtClean="0"/>
              <a:pPr>
                <a:defRPr/>
              </a:pPr>
              <a:t>‹#›</a:t>
            </a:fld>
            <a:endParaRPr lang="tr-TR"/>
          </a:p>
        </p:txBody>
      </p:sp>
    </p:spTree>
    <p:extLst>
      <p:ext uri="{BB962C8B-B14F-4D97-AF65-F5344CB8AC3E}">
        <p14:creationId xmlns:p14="http://schemas.microsoft.com/office/powerpoint/2010/main" val="2078482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609600"/>
            <a:ext cx="77724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85800" y="198120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98120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p:txBody>
          <a:bodyPr/>
          <a:lstStyle>
            <a:lvl1pPr>
              <a:defRPr/>
            </a:lvl1pPr>
          </a:lstStyle>
          <a:p>
            <a:pPr>
              <a:defRPr/>
            </a:pPr>
            <a:endParaRPr lang="tr-TR"/>
          </a:p>
        </p:txBody>
      </p:sp>
      <p:sp>
        <p:nvSpPr>
          <p:cNvPr id="6" name="Rectangle 5"/>
          <p:cNvSpPr>
            <a:spLocks noGrp="1" noChangeArrowheads="1"/>
          </p:cNvSpPr>
          <p:nvPr>
            <p:ph type="ftr" sz="quarter" idx="11"/>
          </p:nvPr>
        </p:nvSpPr>
        <p:spPr/>
        <p:txBody>
          <a:bodyPr/>
          <a:lstStyle>
            <a:lvl1pPr>
              <a:defRPr/>
            </a:lvl1pPr>
          </a:lstStyle>
          <a:p>
            <a:pPr>
              <a:defRPr/>
            </a:pPr>
            <a:endParaRPr lang="tr-TR"/>
          </a:p>
        </p:txBody>
      </p:sp>
      <p:sp>
        <p:nvSpPr>
          <p:cNvPr id="7" name="Rectangle 6"/>
          <p:cNvSpPr>
            <a:spLocks noGrp="1" noChangeArrowheads="1"/>
          </p:cNvSpPr>
          <p:nvPr>
            <p:ph type="sldNum" sz="quarter" idx="12"/>
          </p:nvPr>
        </p:nvSpPr>
        <p:spPr/>
        <p:txBody>
          <a:bodyPr/>
          <a:lstStyle>
            <a:lvl1pPr>
              <a:defRPr/>
            </a:lvl1pPr>
          </a:lstStyle>
          <a:p>
            <a:pPr>
              <a:defRPr/>
            </a:pPr>
            <a:fld id="{C5006697-35C6-474D-8925-3F9F9CC29688}" type="slidenum">
              <a:rPr lang="tr-TR"/>
              <a:pPr>
                <a:defRPr/>
              </a:pPr>
              <a:t>‹#›</a:t>
            </a:fld>
            <a:endParaRPr lang="tr-TR">
              <a:latin typeface="Times New Roman Tur" charset="-94"/>
            </a:endParaRPr>
          </a:p>
        </p:txBody>
      </p:sp>
    </p:spTree>
    <p:extLst>
      <p:ext uri="{BB962C8B-B14F-4D97-AF65-F5344CB8AC3E}">
        <p14:creationId xmlns:p14="http://schemas.microsoft.com/office/powerpoint/2010/main" val="3182783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pPr>
              <a:defRPr/>
            </a:pPr>
            <a:fld id="{76D6D7A5-2DA4-46DE-A6FD-FF4FD4D35E85}" type="datetimeFigureOut">
              <a:rPr lang="tr-TR" altLang="tr-TR" smtClean="0"/>
              <a:pPr>
                <a:defRPr/>
              </a:pPr>
              <a:t>7.04.2017</a:t>
            </a:fld>
            <a:endParaRPr lang="tr-TR" altLang="tr-TR"/>
          </a:p>
        </p:txBody>
      </p:sp>
      <p:sp>
        <p:nvSpPr>
          <p:cNvPr id="5" name="Footer Placeholder 4"/>
          <p:cNvSpPr>
            <a:spLocks noGrp="1"/>
          </p:cNvSpPr>
          <p:nvPr>
            <p:ph type="ftr" sz="quarter" idx="11"/>
          </p:nvPr>
        </p:nvSpPr>
        <p:spPr/>
        <p:txBody>
          <a:bodyPr/>
          <a:lstStyle/>
          <a:p>
            <a:pPr>
              <a:defRPr/>
            </a:pPr>
            <a:endParaRPr lang="tr-TR" altLang="tr-TR"/>
          </a:p>
        </p:txBody>
      </p:sp>
      <p:sp>
        <p:nvSpPr>
          <p:cNvPr id="6" name="Slide Number Placeholder 5"/>
          <p:cNvSpPr>
            <a:spLocks noGrp="1"/>
          </p:cNvSpPr>
          <p:nvPr>
            <p:ph type="sldNum" sz="quarter" idx="12"/>
          </p:nvPr>
        </p:nvSpPr>
        <p:spPr/>
        <p:txBody>
          <a:bodyPr/>
          <a:lstStyle/>
          <a:p>
            <a:pPr>
              <a:defRPr/>
            </a:pPr>
            <a:fld id="{219906C3-29F6-40BC-99C4-6893C46E8C44}" type="slidenum">
              <a:rPr lang="tr-TR" altLang="tr-TR" smtClean="0"/>
              <a:pPr>
                <a:defRPr/>
              </a:pPr>
              <a:t>‹#›</a:t>
            </a:fld>
            <a:endParaRPr lang="tr-TR" altLang="tr-TR"/>
          </a:p>
        </p:txBody>
      </p:sp>
    </p:spTree>
    <p:extLst>
      <p:ext uri="{BB962C8B-B14F-4D97-AF65-F5344CB8AC3E}">
        <p14:creationId xmlns:p14="http://schemas.microsoft.com/office/powerpoint/2010/main" val="1114904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E7275EE3-67E6-41C3-9FEB-D0DD9A4C849E}" type="datetimeFigureOut">
              <a:rPr lang="tr-TR" smtClean="0"/>
              <a:pPr>
                <a:defRPr/>
              </a:pPr>
              <a:t>7.04.2017</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1739E092-F843-4A8C-AF27-6972CD1AF3A9}" type="slidenum">
              <a:rPr lang="tr-TR" smtClean="0"/>
              <a:pPr>
                <a:defRPr/>
              </a:pPr>
              <a:t>‹#›</a:t>
            </a:fld>
            <a:endParaRPr lang="tr-TR"/>
          </a:p>
        </p:txBody>
      </p:sp>
    </p:spTree>
    <p:extLst>
      <p:ext uri="{BB962C8B-B14F-4D97-AF65-F5344CB8AC3E}">
        <p14:creationId xmlns:p14="http://schemas.microsoft.com/office/powerpoint/2010/main" val="28359851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89EACE84-D71F-4417-9DC0-BD1D0981E658}" type="datetimeFigureOut">
              <a:rPr lang="tr-TR" altLang="tr-TR" smtClean="0"/>
              <a:pPr>
                <a:defRPr/>
              </a:pPr>
              <a:t>7.04.2017</a:t>
            </a:fld>
            <a:endParaRPr lang="tr-TR" altLang="tr-TR"/>
          </a:p>
        </p:txBody>
      </p:sp>
      <p:sp>
        <p:nvSpPr>
          <p:cNvPr id="5" name="Footer Placeholder 4"/>
          <p:cNvSpPr>
            <a:spLocks noGrp="1"/>
          </p:cNvSpPr>
          <p:nvPr>
            <p:ph type="ftr" sz="quarter" idx="11"/>
          </p:nvPr>
        </p:nvSpPr>
        <p:spPr/>
        <p:txBody>
          <a:bodyPr/>
          <a:lstStyle/>
          <a:p>
            <a:pPr>
              <a:defRPr/>
            </a:pPr>
            <a:endParaRPr lang="tr-TR" altLang="tr-TR"/>
          </a:p>
        </p:txBody>
      </p:sp>
      <p:sp>
        <p:nvSpPr>
          <p:cNvPr id="6" name="Slide Number Placeholder 5"/>
          <p:cNvSpPr>
            <a:spLocks noGrp="1"/>
          </p:cNvSpPr>
          <p:nvPr>
            <p:ph type="sldNum" sz="quarter" idx="12"/>
          </p:nvPr>
        </p:nvSpPr>
        <p:spPr/>
        <p:txBody>
          <a:bodyPr/>
          <a:lstStyle/>
          <a:p>
            <a:pPr>
              <a:defRPr/>
            </a:pPr>
            <a:fld id="{15D207EE-D0FE-4C73-B6A3-97ACEF93E9BA}" type="slidenum">
              <a:rPr lang="tr-TR" altLang="tr-TR" smtClean="0"/>
              <a:pPr>
                <a:defRPr/>
              </a:pPr>
              <a:t>‹#›</a:t>
            </a:fld>
            <a:endParaRPr lang="tr-TR" altLang="tr-TR"/>
          </a:p>
        </p:txBody>
      </p:sp>
    </p:spTree>
    <p:extLst>
      <p:ext uri="{BB962C8B-B14F-4D97-AF65-F5344CB8AC3E}">
        <p14:creationId xmlns:p14="http://schemas.microsoft.com/office/powerpoint/2010/main" val="3640927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a:defRPr/>
            </a:pPr>
            <a:fld id="{9739C36C-944D-4EB8-AF4F-08801CF4F310}" type="datetimeFigureOut">
              <a:rPr lang="tr-TR" altLang="tr-TR" smtClean="0"/>
              <a:pPr>
                <a:defRPr/>
              </a:pPr>
              <a:t>7.04.2017</a:t>
            </a:fld>
            <a:endParaRPr lang="tr-TR" altLang="tr-TR"/>
          </a:p>
        </p:txBody>
      </p:sp>
      <p:sp>
        <p:nvSpPr>
          <p:cNvPr id="5" name="Footer Placeholder 4"/>
          <p:cNvSpPr>
            <a:spLocks noGrp="1"/>
          </p:cNvSpPr>
          <p:nvPr>
            <p:ph type="ftr" sz="quarter" idx="11"/>
          </p:nvPr>
        </p:nvSpPr>
        <p:spPr/>
        <p:txBody>
          <a:bodyPr/>
          <a:lstStyle/>
          <a:p>
            <a:pPr>
              <a:defRPr/>
            </a:pPr>
            <a:endParaRPr lang="tr-TR" altLang="tr-TR"/>
          </a:p>
        </p:txBody>
      </p:sp>
      <p:sp>
        <p:nvSpPr>
          <p:cNvPr id="6" name="Slide Number Placeholder 5"/>
          <p:cNvSpPr>
            <a:spLocks noGrp="1"/>
          </p:cNvSpPr>
          <p:nvPr>
            <p:ph type="sldNum" sz="quarter" idx="12"/>
          </p:nvPr>
        </p:nvSpPr>
        <p:spPr/>
        <p:txBody>
          <a:bodyPr/>
          <a:lstStyle/>
          <a:p>
            <a:pPr>
              <a:defRPr/>
            </a:pPr>
            <a:fld id="{9D423EA5-4F4B-4867-9A6C-9219E4203B6B}" type="slidenum">
              <a:rPr lang="tr-TR" altLang="tr-TR" smtClean="0"/>
              <a:pPr>
                <a:defRPr/>
              </a:pPr>
              <a:t>‹#›</a:t>
            </a:fld>
            <a:endParaRPr lang="tr-TR" altLang="tr-TR"/>
          </a:p>
        </p:txBody>
      </p:sp>
    </p:spTree>
    <p:extLst>
      <p:ext uri="{BB962C8B-B14F-4D97-AF65-F5344CB8AC3E}">
        <p14:creationId xmlns:p14="http://schemas.microsoft.com/office/powerpoint/2010/main" val="830433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tr-TR" smtClean="0"/>
              <a:t>Asıl başlık stili için tıklatın</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E9DF5193-7798-4572-8314-08A372F44215}" type="datetimeFigureOut">
              <a:rPr lang="tr-TR" altLang="tr-TR" smtClean="0"/>
              <a:pPr>
                <a:defRPr/>
              </a:pPr>
              <a:t>7.04.2017</a:t>
            </a:fld>
            <a:endParaRPr lang="tr-TR" altLang="tr-TR"/>
          </a:p>
        </p:txBody>
      </p:sp>
      <p:sp>
        <p:nvSpPr>
          <p:cNvPr id="6" name="Footer Placeholder 5"/>
          <p:cNvSpPr>
            <a:spLocks noGrp="1"/>
          </p:cNvSpPr>
          <p:nvPr>
            <p:ph type="ftr" sz="quarter" idx="11"/>
          </p:nvPr>
        </p:nvSpPr>
        <p:spPr/>
        <p:txBody>
          <a:bodyPr/>
          <a:lstStyle/>
          <a:p>
            <a:pPr>
              <a:defRPr/>
            </a:pPr>
            <a:endParaRPr lang="tr-TR" altLang="tr-TR"/>
          </a:p>
        </p:txBody>
      </p:sp>
      <p:sp>
        <p:nvSpPr>
          <p:cNvPr id="7" name="Slide Number Placeholder 6"/>
          <p:cNvSpPr>
            <a:spLocks noGrp="1"/>
          </p:cNvSpPr>
          <p:nvPr>
            <p:ph type="sldNum" sz="quarter" idx="12"/>
          </p:nvPr>
        </p:nvSpPr>
        <p:spPr/>
        <p:txBody>
          <a:bodyPr/>
          <a:lstStyle/>
          <a:p>
            <a:pPr>
              <a:defRPr/>
            </a:pPr>
            <a:fld id="{27617330-7753-4238-BDD9-37A6E5F5593F}" type="slidenum">
              <a:rPr lang="tr-TR" altLang="tr-TR" smtClean="0"/>
              <a:pPr>
                <a:defRPr/>
              </a:pPr>
              <a:t>‹#›</a:t>
            </a:fld>
            <a:endParaRPr lang="tr-TR" altLang="tr-TR"/>
          </a:p>
        </p:txBody>
      </p:sp>
    </p:spTree>
    <p:extLst>
      <p:ext uri="{BB962C8B-B14F-4D97-AF65-F5344CB8AC3E}">
        <p14:creationId xmlns:p14="http://schemas.microsoft.com/office/powerpoint/2010/main" val="17978535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tr-TR" smtClean="0"/>
              <a:t>Asıl başlık stili için tıklatın</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fld id="{57C57B40-133C-4A36-A8A2-AD906808A585}" type="datetimeFigureOut">
              <a:rPr lang="tr-TR" altLang="tr-TR" smtClean="0"/>
              <a:pPr>
                <a:defRPr/>
              </a:pPr>
              <a:t>7.04.2017</a:t>
            </a:fld>
            <a:endParaRPr lang="tr-TR" altLang="tr-TR"/>
          </a:p>
        </p:txBody>
      </p:sp>
      <p:sp>
        <p:nvSpPr>
          <p:cNvPr id="8" name="Footer Placeholder 7"/>
          <p:cNvSpPr>
            <a:spLocks noGrp="1"/>
          </p:cNvSpPr>
          <p:nvPr>
            <p:ph type="ftr" sz="quarter" idx="11"/>
          </p:nvPr>
        </p:nvSpPr>
        <p:spPr/>
        <p:txBody>
          <a:bodyPr/>
          <a:lstStyle/>
          <a:p>
            <a:pPr>
              <a:defRPr/>
            </a:pPr>
            <a:endParaRPr lang="tr-TR" altLang="tr-TR"/>
          </a:p>
        </p:txBody>
      </p:sp>
      <p:sp>
        <p:nvSpPr>
          <p:cNvPr id="9" name="Slide Number Placeholder 8"/>
          <p:cNvSpPr>
            <a:spLocks noGrp="1"/>
          </p:cNvSpPr>
          <p:nvPr>
            <p:ph type="sldNum" sz="quarter" idx="12"/>
          </p:nvPr>
        </p:nvSpPr>
        <p:spPr/>
        <p:txBody>
          <a:bodyPr/>
          <a:lstStyle/>
          <a:p>
            <a:pPr>
              <a:defRPr/>
            </a:pPr>
            <a:fld id="{E87099A3-E34B-446A-8BD9-C7072E8BFB7D}" type="slidenum">
              <a:rPr lang="tr-TR" altLang="tr-TR" smtClean="0"/>
              <a:pPr>
                <a:defRPr/>
              </a:pPr>
              <a:t>‹#›</a:t>
            </a:fld>
            <a:endParaRPr lang="tr-TR" altLang="tr-TR"/>
          </a:p>
        </p:txBody>
      </p:sp>
    </p:spTree>
    <p:extLst>
      <p:ext uri="{BB962C8B-B14F-4D97-AF65-F5344CB8AC3E}">
        <p14:creationId xmlns:p14="http://schemas.microsoft.com/office/powerpoint/2010/main" val="23723752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fld id="{562CB73E-653D-409E-B821-AE9198EA5FC8}" type="datetimeFigureOut">
              <a:rPr lang="tr-TR" altLang="tr-TR" smtClean="0"/>
              <a:pPr>
                <a:defRPr/>
              </a:pPr>
              <a:t>7.04.2017</a:t>
            </a:fld>
            <a:endParaRPr lang="tr-TR" altLang="tr-TR"/>
          </a:p>
        </p:txBody>
      </p:sp>
      <p:sp>
        <p:nvSpPr>
          <p:cNvPr id="4" name="Footer Placeholder 3"/>
          <p:cNvSpPr>
            <a:spLocks noGrp="1"/>
          </p:cNvSpPr>
          <p:nvPr>
            <p:ph type="ftr" sz="quarter" idx="11"/>
          </p:nvPr>
        </p:nvSpPr>
        <p:spPr/>
        <p:txBody>
          <a:bodyPr/>
          <a:lstStyle/>
          <a:p>
            <a:pPr>
              <a:defRPr/>
            </a:pPr>
            <a:endParaRPr lang="tr-TR" altLang="tr-TR"/>
          </a:p>
        </p:txBody>
      </p:sp>
      <p:sp>
        <p:nvSpPr>
          <p:cNvPr id="5" name="Slide Number Placeholder 4"/>
          <p:cNvSpPr>
            <a:spLocks noGrp="1"/>
          </p:cNvSpPr>
          <p:nvPr>
            <p:ph type="sldNum" sz="quarter" idx="12"/>
          </p:nvPr>
        </p:nvSpPr>
        <p:spPr/>
        <p:txBody>
          <a:bodyPr/>
          <a:lstStyle/>
          <a:p>
            <a:pPr>
              <a:defRPr/>
            </a:pPr>
            <a:fld id="{257512DF-5A29-4D45-9D8C-98E5E7963F80}" type="slidenum">
              <a:rPr lang="tr-TR" altLang="tr-TR" smtClean="0"/>
              <a:pPr>
                <a:defRPr/>
              </a:pPr>
              <a:t>‹#›</a:t>
            </a:fld>
            <a:endParaRPr lang="tr-TR" altLang="tr-TR"/>
          </a:p>
        </p:txBody>
      </p:sp>
    </p:spTree>
    <p:extLst>
      <p:ext uri="{BB962C8B-B14F-4D97-AF65-F5344CB8AC3E}">
        <p14:creationId xmlns:p14="http://schemas.microsoft.com/office/powerpoint/2010/main" val="23637899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5E38693-0AD1-435C-8E9F-8CF3FC45E69F}" type="datetimeFigureOut">
              <a:rPr lang="tr-TR" altLang="tr-TR" smtClean="0"/>
              <a:pPr>
                <a:defRPr/>
              </a:pPr>
              <a:t>7.04.2017</a:t>
            </a:fld>
            <a:endParaRPr lang="tr-TR" altLang="tr-TR"/>
          </a:p>
        </p:txBody>
      </p:sp>
      <p:sp>
        <p:nvSpPr>
          <p:cNvPr id="3" name="Footer Placeholder 2"/>
          <p:cNvSpPr>
            <a:spLocks noGrp="1"/>
          </p:cNvSpPr>
          <p:nvPr>
            <p:ph type="ftr" sz="quarter" idx="11"/>
          </p:nvPr>
        </p:nvSpPr>
        <p:spPr/>
        <p:txBody>
          <a:bodyPr/>
          <a:lstStyle/>
          <a:p>
            <a:pPr>
              <a:defRPr/>
            </a:pPr>
            <a:endParaRPr lang="tr-TR" altLang="tr-TR"/>
          </a:p>
        </p:txBody>
      </p:sp>
      <p:sp>
        <p:nvSpPr>
          <p:cNvPr id="4" name="Slide Number Placeholder 3"/>
          <p:cNvSpPr>
            <a:spLocks noGrp="1"/>
          </p:cNvSpPr>
          <p:nvPr>
            <p:ph type="sldNum" sz="quarter" idx="12"/>
          </p:nvPr>
        </p:nvSpPr>
        <p:spPr/>
        <p:txBody>
          <a:bodyPr/>
          <a:lstStyle/>
          <a:p>
            <a:pPr>
              <a:defRPr/>
            </a:pPr>
            <a:fld id="{03C9488A-7AF5-40DC-9958-07639700B776}" type="slidenum">
              <a:rPr lang="tr-TR" altLang="tr-TR" smtClean="0"/>
              <a:pPr>
                <a:defRPr/>
              </a:pPr>
              <a:t>‹#›</a:t>
            </a:fld>
            <a:endParaRPr lang="tr-TR" altLang="tr-TR"/>
          </a:p>
        </p:txBody>
      </p:sp>
    </p:spTree>
    <p:extLst>
      <p:ext uri="{BB962C8B-B14F-4D97-AF65-F5344CB8AC3E}">
        <p14:creationId xmlns:p14="http://schemas.microsoft.com/office/powerpoint/2010/main" val="927482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a:defRPr/>
            </a:pPr>
            <a:fld id="{323EB450-2F67-4BEB-BB23-6B3385BA634C}" type="datetimeFigureOut">
              <a:rPr lang="tr-TR" altLang="tr-TR" smtClean="0"/>
              <a:pPr>
                <a:defRPr/>
              </a:pPr>
              <a:t>7.04.2017</a:t>
            </a:fld>
            <a:endParaRPr lang="tr-TR" altLang="tr-TR"/>
          </a:p>
        </p:txBody>
      </p:sp>
      <p:sp>
        <p:nvSpPr>
          <p:cNvPr id="6" name="Footer Placeholder 5"/>
          <p:cNvSpPr>
            <a:spLocks noGrp="1"/>
          </p:cNvSpPr>
          <p:nvPr>
            <p:ph type="ftr" sz="quarter" idx="11"/>
          </p:nvPr>
        </p:nvSpPr>
        <p:spPr/>
        <p:txBody>
          <a:bodyPr/>
          <a:lstStyle/>
          <a:p>
            <a:pPr>
              <a:defRPr/>
            </a:pPr>
            <a:endParaRPr lang="tr-TR" altLang="tr-TR"/>
          </a:p>
        </p:txBody>
      </p:sp>
      <p:sp>
        <p:nvSpPr>
          <p:cNvPr id="7" name="Slide Number Placeholder 6"/>
          <p:cNvSpPr>
            <a:spLocks noGrp="1"/>
          </p:cNvSpPr>
          <p:nvPr>
            <p:ph type="sldNum" sz="quarter" idx="12"/>
          </p:nvPr>
        </p:nvSpPr>
        <p:spPr/>
        <p:txBody>
          <a:bodyPr/>
          <a:lstStyle/>
          <a:p>
            <a:pPr>
              <a:defRPr/>
            </a:pPr>
            <a:fld id="{D0338092-C2C8-4600-A74C-18669CBA7B85}" type="slidenum">
              <a:rPr lang="tr-TR" altLang="tr-TR" smtClean="0"/>
              <a:pPr>
                <a:defRPr/>
              </a:pPr>
              <a:t>‹#›</a:t>
            </a:fld>
            <a:endParaRPr lang="tr-TR" altLang="tr-TR"/>
          </a:p>
        </p:txBody>
      </p:sp>
    </p:spTree>
    <p:extLst>
      <p:ext uri="{BB962C8B-B14F-4D97-AF65-F5344CB8AC3E}">
        <p14:creationId xmlns:p14="http://schemas.microsoft.com/office/powerpoint/2010/main" val="40104420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tr-TR" smtClean="0"/>
              <a:t>Asıl başlık stili için tıklatın</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a:defRPr/>
            </a:pPr>
            <a:fld id="{0D6C3EDB-4AC4-4700-B733-A1C8C483BEE4}" type="datetimeFigureOut">
              <a:rPr lang="tr-TR" altLang="tr-TR" smtClean="0"/>
              <a:pPr>
                <a:defRPr/>
              </a:pPr>
              <a:t>7.04.2017</a:t>
            </a:fld>
            <a:endParaRPr lang="tr-TR" altLang="tr-TR"/>
          </a:p>
        </p:txBody>
      </p:sp>
      <p:sp>
        <p:nvSpPr>
          <p:cNvPr id="6" name="Footer Placeholder 5"/>
          <p:cNvSpPr>
            <a:spLocks noGrp="1"/>
          </p:cNvSpPr>
          <p:nvPr>
            <p:ph type="ftr" sz="quarter" idx="11"/>
          </p:nvPr>
        </p:nvSpPr>
        <p:spPr>
          <a:xfrm>
            <a:off x="533400" y="6172200"/>
            <a:ext cx="5811724" cy="365125"/>
          </a:xfrm>
        </p:spPr>
        <p:txBody>
          <a:bodyPr/>
          <a:lstStyle/>
          <a:p>
            <a:pPr>
              <a:defRPr/>
            </a:pPr>
            <a:endParaRPr lang="tr-TR" altLang="tr-TR"/>
          </a:p>
        </p:txBody>
      </p:sp>
      <p:sp>
        <p:nvSpPr>
          <p:cNvPr id="7" name="Slide Number Placeholder 6"/>
          <p:cNvSpPr>
            <a:spLocks noGrp="1"/>
          </p:cNvSpPr>
          <p:nvPr>
            <p:ph type="sldNum" sz="quarter" idx="12"/>
          </p:nvPr>
        </p:nvSpPr>
        <p:spPr/>
        <p:txBody>
          <a:bodyPr/>
          <a:lstStyle/>
          <a:p>
            <a:pPr>
              <a:defRPr/>
            </a:pPr>
            <a:fld id="{367D7B9C-AF82-4FB0-8C6C-EB6B9C3778B0}" type="slidenum">
              <a:rPr lang="tr-TR" altLang="tr-TR" smtClean="0"/>
              <a:pPr>
                <a:defRPr/>
              </a:pPr>
              <a:t>‹#›</a:t>
            </a:fld>
            <a:endParaRPr lang="tr-TR" altLang="tr-TR"/>
          </a:p>
        </p:txBody>
      </p:sp>
    </p:spTree>
    <p:extLst>
      <p:ext uri="{BB962C8B-B14F-4D97-AF65-F5344CB8AC3E}">
        <p14:creationId xmlns:p14="http://schemas.microsoft.com/office/powerpoint/2010/main" val="6209930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tr-TR" smtClean="0"/>
              <a:t>Asıl başlık stili için tıklatın</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Date Placeholder 2"/>
          <p:cNvSpPr>
            <a:spLocks noGrp="1"/>
          </p:cNvSpPr>
          <p:nvPr>
            <p:ph type="dt" sz="half" idx="10"/>
          </p:nvPr>
        </p:nvSpPr>
        <p:spPr/>
        <p:txBody>
          <a:bodyPr/>
          <a:lstStyle/>
          <a:p>
            <a:pPr>
              <a:defRPr/>
            </a:pPr>
            <a:fld id="{281DC2F7-0225-4B84-8323-A077672927FE}" type="datetimeFigureOut">
              <a:rPr lang="tr-TR" altLang="tr-TR" smtClean="0"/>
              <a:pPr>
                <a:defRPr/>
              </a:pPr>
              <a:t>7.04.2017</a:t>
            </a:fld>
            <a:endParaRPr lang="tr-TR" altLang="tr-TR"/>
          </a:p>
        </p:txBody>
      </p:sp>
      <p:sp>
        <p:nvSpPr>
          <p:cNvPr id="4" name="Footer Placeholder 3"/>
          <p:cNvSpPr>
            <a:spLocks noGrp="1"/>
          </p:cNvSpPr>
          <p:nvPr>
            <p:ph type="ftr" sz="quarter" idx="11"/>
          </p:nvPr>
        </p:nvSpPr>
        <p:spPr/>
        <p:txBody>
          <a:bodyPr/>
          <a:lstStyle/>
          <a:p>
            <a:pPr>
              <a:defRPr/>
            </a:pPr>
            <a:endParaRPr lang="tr-TR" altLang="tr-TR"/>
          </a:p>
        </p:txBody>
      </p:sp>
      <p:sp>
        <p:nvSpPr>
          <p:cNvPr id="5" name="Slide Number Placeholder 4"/>
          <p:cNvSpPr>
            <a:spLocks noGrp="1"/>
          </p:cNvSpPr>
          <p:nvPr>
            <p:ph type="sldNum" sz="quarter" idx="12"/>
          </p:nvPr>
        </p:nvSpPr>
        <p:spPr/>
        <p:txBody>
          <a:bodyPr/>
          <a:lstStyle/>
          <a:p>
            <a:pPr>
              <a:defRPr/>
            </a:pPr>
            <a:fld id="{A2774690-D653-41D2-B68A-1E1DB7DDEEF4}" type="slidenum">
              <a:rPr lang="tr-TR" altLang="tr-TR" smtClean="0"/>
              <a:pPr>
                <a:defRPr/>
              </a:pPr>
              <a:t>‹#›</a:t>
            </a:fld>
            <a:endParaRPr lang="tr-TR" altLang="tr-TR"/>
          </a:p>
        </p:txBody>
      </p:sp>
    </p:spTree>
    <p:extLst>
      <p:ext uri="{BB962C8B-B14F-4D97-AF65-F5344CB8AC3E}">
        <p14:creationId xmlns:p14="http://schemas.microsoft.com/office/powerpoint/2010/main" val="19585216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a:defRPr/>
            </a:pPr>
            <a:fld id="{281DC2F7-0225-4B84-8323-A077672927FE}" type="datetimeFigureOut">
              <a:rPr lang="tr-TR" altLang="tr-TR" smtClean="0"/>
              <a:pPr>
                <a:defRPr/>
              </a:pPr>
              <a:t>7.04.2017</a:t>
            </a:fld>
            <a:endParaRPr lang="tr-TR" altLang="tr-TR"/>
          </a:p>
        </p:txBody>
      </p:sp>
      <p:sp>
        <p:nvSpPr>
          <p:cNvPr id="5" name="Footer Placeholder 4"/>
          <p:cNvSpPr>
            <a:spLocks noGrp="1"/>
          </p:cNvSpPr>
          <p:nvPr>
            <p:ph type="ftr" sz="quarter" idx="11"/>
          </p:nvPr>
        </p:nvSpPr>
        <p:spPr/>
        <p:txBody>
          <a:bodyPr/>
          <a:lstStyle/>
          <a:p>
            <a:pPr>
              <a:defRPr/>
            </a:pPr>
            <a:endParaRPr lang="tr-TR" altLang="tr-TR"/>
          </a:p>
        </p:txBody>
      </p:sp>
      <p:sp>
        <p:nvSpPr>
          <p:cNvPr id="6" name="Slide Number Placeholder 5"/>
          <p:cNvSpPr>
            <a:spLocks noGrp="1"/>
          </p:cNvSpPr>
          <p:nvPr>
            <p:ph type="sldNum" sz="quarter" idx="12"/>
          </p:nvPr>
        </p:nvSpPr>
        <p:spPr/>
        <p:txBody>
          <a:bodyPr/>
          <a:lstStyle/>
          <a:p>
            <a:pPr>
              <a:defRPr/>
            </a:pPr>
            <a:fld id="{A2774690-D653-41D2-B68A-1E1DB7DDEEF4}" type="slidenum">
              <a:rPr lang="tr-TR" altLang="tr-TR" smtClean="0"/>
              <a:pPr>
                <a:defRPr/>
              </a:pPr>
              <a:t>‹#›</a:t>
            </a:fld>
            <a:endParaRPr lang="tr-TR" altLang="tr-TR"/>
          </a:p>
        </p:txBody>
      </p:sp>
    </p:spTree>
    <p:extLst>
      <p:ext uri="{BB962C8B-B14F-4D97-AF65-F5344CB8AC3E}">
        <p14:creationId xmlns:p14="http://schemas.microsoft.com/office/powerpoint/2010/main" val="760019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a:defRPr/>
            </a:pPr>
            <a:fld id="{0DE7A9BD-FE60-419E-BCD7-E22C46517A08}" type="datetimeFigureOut">
              <a:rPr lang="tr-TR" smtClean="0"/>
              <a:pPr>
                <a:defRPr/>
              </a:pPr>
              <a:t>7.04.2017</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3C1D702B-F457-4665-B00A-F74D689258BF}" type="slidenum">
              <a:rPr lang="tr-TR" smtClean="0"/>
              <a:pPr>
                <a:defRPr/>
              </a:pPr>
              <a:t>‹#›</a:t>
            </a:fld>
            <a:endParaRPr lang="tr-TR"/>
          </a:p>
        </p:txBody>
      </p:sp>
    </p:spTree>
    <p:extLst>
      <p:ext uri="{BB962C8B-B14F-4D97-AF65-F5344CB8AC3E}">
        <p14:creationId xmlns:p14="http://schemas.microsoft.com/office/powerpoint/2010/main" val="8751344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a:defRPr/>
            </a:pPr>
            <a:fld id="{281DC2F7-0225-4B84-8323-A077672927FE}" type="datetimeFigureOut">
              <a:rPr lang="tr-TR" altLang="tr-TR" smtClean="0"/>
              <a:pPr>
                <a:defRPr/>
              </a:pPr>
              <a:t>7.04.2017</a:t>
            </a:fld>
            <a:endParaRPr lang="tr-TR" altLang="tr-TR"/>
          </a:p>
        </p:txBody>
      </p:sp>
      <p:sp>
        <p:nvSpPr>
          <p:cNvPr id="5" name="Footer Placeholder 4"/>
          <p:cNvSpPr>
            <a:spLocks noGrp="1"/>
          </p:cNvSpPr>
          <p:nvPr>
            <p:ph type="ftr" sz="quarter" idx="11"/>
          </p:nvPr>
        </p:nvSpPr>
        <p:spPr/>
        <p:txBody>
          <a:bodyPr/>
          <a:lstStyle/>
          <a:p>
            <a:pPr>
              <a:defRPr/>
            </a:pPr>
            <a:endParaRPr lang="tr-TR" altLang="tr-TR"/>
          </a:p>
        </p:txBody>
      </p:sp>
      <p:sp>
        <p:nvSpPr>
          <p:cNvPr id="6" name="Slide Number Placeholder 5"/>
          <p:cNvSpPr>
            <a:spLocks noGrp="1"/>
          </p:cNvSpPr>
          <p:nvPr>
            <p:ph type="sldNum" sz="quarter" idx="12"/>
          </p:nvPr>
        </p:nvSpPr>
        <p:spPr/>
        <p:txBody>
          <a:bodyPr/>
          <a:lstStyle/>
          <a:p>
            <a:pPr>
              <a:defRPr/>
            </a:pPr>
            <a:fld id="{A2774690-D653-41D2-B68A-1E1DB7DDEEF4}" type="slidenum">
              <a:rPr lang="tr-TR" altLang="tr-TR" smtClean="0"/>
              <a:pPr>
                <a:defRPr/>
              </a:pPr>
              <a:t>‹#›</a:t>
            </a:fld>
            <a:endParaRPr lang="tr-TR" altLang="tr-T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7739864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a:defRPr/>
            </a:pPr>
            <a:fld id="{281DC2F7-0225-4B84-8323-A077672927FE}" type="datetimeFigureOut">
              <a:rPr lang="tr-TR" altLang="tr-TR" smtClean="0"/>
              <a:pPr>
                <a:defRPr/>
              </a:pPr>
              <a:t>7.04.2017</a:t>
            </a:fld>
            <a:endParaRPr lang="tr-TR" altLang="tr-TR"/>
          </a:p>
        </p:txBody>
      </p:sp>
      <p:sp>
        <p:nvSpPr>
          <p:cNvPr id="5" name="Footer Placeholder 4"/>
          <p:cNvSpPr>
            <a:spLocks noGrp="1"/>
          </p:cNvSpPr>
          <p:nvPr>
            <p:ph type="ftr" sz="quarter" idx="11"/>
          </p:nvPr>
        </p:nvSpPr>
        <p:spPr/>
        <p:txBody>
          <a:bodyPr/>
          <a:lstStyle/>
          <a:p>
            <a:pPr>
              <a:defRPr/>
            </a:pPr>
            <a:endParaRPr lang="tr-TR" altLang="tr-TR"/>
          </a:p>
        </p:txBody>
      </p:sp>
      <p:sp>
        <p:nvSpPr>
          <p:cNvPr id="6" name="Slide Number Placeholder 5"/>
          <p:cNvSpPr>
            <a:spLocks noGrp="1"/>
          </p:cNvSpPr>
          <p:nvPr>
            <p:ph type="sldNum" sz="quarter" idx="12"/>
          </p:nvPr>
        </p:nvSpPr>
        <p:spPr/>
        <p:txBody>
          <a:bodyPr/>
          <a:lstStyle/>
          <a:p>
            <a:pPr>
              <a:defRPr/>
            </a:pPr>
            <a:fld id="{A2774690-D653-41D2-B68A-1E1DB7DDEEF4}" type="slidenum">
              <a:rPr lang="tr-TR" altLang="tr-TR" smtClean="0"/>
              <a:pPr>
                <a:defRPr/>
              </a:pPr>
              <a:t>‹#›</a:t>
            </a:fld>
            <a:endParaRPr lang="tr-TR" altLang="tr-TR"/>
          </a:p>
        </p:txBody>
      </p:sp>
    </p:spTree>
    <p:extLst>
      <p:ext uri="{BB962C8B-B14F-4D97-AF65-F5344CB8AC3E}">
        <p14:creationId xmlns:p14="http://schemas.microsoft.com/office/powerpoint/2010/main" val="29464742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a:defRPr/>
            </a:pPr>
            <a:fld id="{281DC2F7-0225-4B84-8323-A077672927FE}" type="datetimeFigureOut">
              <a:rPr lang="tr-TR" altLang="tr-TR" smtClean="0"/>
              <a:pPr>
                <a:defRPr/>
              </a:pPr>
              <a:t>7.04.2017</a:t>
            </a:fld>
            <a:endParaRPr lang="tr-TR" altLang="tr-TR"/>
          </a:p>
        </p:txBody>
      </p:sp>
      <p:sp>
        <p:nvSpPr>
          <p:cNvPr id="5" name="Footer Placeholder 4"/>
          <p:cNvSpPr>
            <a:spLocks noGrp="1"/>
          </p:cNvSpPr>
          <p:nvPr>
            <p:ph type="ftr" sz="quarter" idx="11"/>
          </p:nvPr>
        </p:nvSpPr>
        <p:spPr/>
        <p:txBody>
          <a:bodyPr/>
          <a:lstStyle/>
          <a:p>
            <a:pPr>
              <a:defRPr/>
            </a:pPr>
            <a:endParaRPr lang="tr-TR" altLang="tr-TR"/>
          </a:p>
        </p:txBody>
      </p:sp>
      <p:sp>
        <p:nvSpPr>
          <p:cNvPr id="6" name="Slide Number Placeholder 5"/>
          <p:cNvSpPr>
            <a:spLocks noGrp="1"/>
          </p:cNvSpPr>
          <p:nvPr>
            <p:ph type="sldNum" sz="quarter" idx="12"/>
          </p:nvPr>
        </p:nvSpPr>
        <p:spPr/>
        <p:txBody>
          <a:bodyPr/>
          <a:lstStyle/>
          <a:p>
            <a:pPr>
              <a:defRPr/>
            </a:pPr>
            <a:fld id="{A2774690-D653-41D2-B68A-1E1DB7DDEEF4}" type="slidenum">
              <a:rPr lang="tr-TR" altLang="tr-TR" smtClean="0"/>
              <a:pPr>
                <a:defRPr/>
              </a:pPr>
              <a:t>‹#›</a:t>
            </a:fld>
            <a:endParaRPr lang="tr-TR" altLang="tr-T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201013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a:defRPr/>
            </a:pPr>
            <a:fld id="{281DC2F7-0225-4B84-8323-A077672927FE}" type="datetimeFigureOut">
              <a:rPr lang="tr-TR" altLang="tr-TR" smtClean="0"/>
              <a:pPr>
                <a:defRPr/>
              </a:pPr>
              <a:t>7.04.2017</a:t>
            </a:fld>
            <a:endParaRPr lang="tr-TR" altLang="tr-TR"/>
          </a:p>
        </p:txBody>
      </p:sp>
      <p:sp>
        <p:nvSpPr>
          <p:cNvPr id="5" name="Footer Placeholder 4"/>
          <p:cNvSpPr>
            <a:spLocks noGrp="1"/>
          </p:cNvSpPr>
          <p:nvPr>
            <p:ph type="ftr" sz="quarter" idx="11"/>
          </p:nvPr>
        </p:nvSpPr>
        <p:spPr/>
        <p:txBody>
          <a:bodyPr/>
          <a:lstStyle/>
          <a:p>
            <a:pPr>
              <a:defRPr/>
            </a:pPr>
            <a:endParaRPr lang="tr-TR" altLang="tr-TR"/>
          </a:p>
        </p:txBody>
      </p:sp>
      <p:sp>
        <p:nvSpPr>
          <p:cNvPr id="6" name="Slide Number Placeholder 5"/>
          <p:cNvSpPr>
            <a:spLocks noGrp="1"/>
          </p:cNvSpPr>
          <p:nvPr>
            <p:ph type="sldNum" sz="quarter" idx="12"/>
          </p:nvPr>
        </p:nvSpPr>
        <p:spPr/>
        <p:txBody>
          <a:bodyPr/>
          <a:lstStyle/>
          <a:p>
            <a:pPr>
              <a:defRPr/>
            </a:pPr>
            <a:fld id="{A2774690-D653-41D2-B68A-1E1DB7DDEEF4}" type="slidenum">
              <a:rPr lang="tr-TR" altLang="tr-TR" smtClean="0"/>
              <a:pPr>
                <a:defRPr/>
              </a:pPr>
              <a:t>‹#›</a:t>
            </a:fld>
            <a:endParaRPr lang="tr-TR" altLang="tr-TR"/>
          </a:p>
        </p:txBody>
      </p:sp>
    </p:spTree>
    <p:extLst>
      <p:ext uri="{BB962C8B-B14F-4D97-AF65-F5344CB8AC3E}">
        <p14:creationId xmlns:p14="http://schemas.microsoft.com/office/powerpoint/2010/main" val="27461784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A7D7B43F-BC50-4638-8DEB-B9316D1206B7}" type="datetimeFigureOut">
              <a:rPr lang="tr-TR" altLang="tr-TR" smtClean="0"/>
              <a:pPr>
                <a:defRPr/>
              </a:pPr>
              <a:t>7.04.2017</a:t>
            </a:fld>
            <a:endParaRPr lang="tr-TR" altLang="tr-TR"/>
          </a:p>
        </p:txBody>
      </p:sp>
      <p:sp>
        <p:nvSpPr>
          <p:cNvPr id="5" name="Footer Placeholder 4"/>
          <p:cNvSpPr>
            <a:spLocks noGrp="1"/>
          </p:cNvSpPr>
          <p:nvPr>
            <p:ph type="ftr" sz="quarter" idx="11"/>
          </p:nvPr>
        </p:nvSpPr>
        <p:spPr/>
        <p:txBody>
          <a:bodyPr/>
          <a:lstStyle/>
          <a:p>
            <a:pPr>
              <a:defRPr/>
            </a:pPr>
            <a:endParaRPr lang="tr-TR" altLang="tr-TR"/>
          </a:p>
        </p:txBody>
      </p:sp>
      <p:sp>
        <p:nvSpPr>
          <p:cNvPr id="6" name="Slide Number Placeholder 5"/>
          <p:cNvSpPr>
            <a:spLocks noGrp="1"/>
          </p:cNvSpPr>
          <p:nvPr>
            <p:ph type="sldNum" sz="quarter" idx="12"/>
          </p:nvPr>
        </p:nvSpPr>
        <p:spPr/>
        <p:txBody>
          <a:bodyPr/>
          <a:lstStyle/>
          <a:p>
            <a:pPr>
              <a:defRPr/>
            </a:pPr>
            <a:fld id="{6C63FFF3-83E7-4E05-9D48-07CCB5CDA1A7}" type="slidenum">
              <a:rPr lang="tr-TR" altLang="tr-TR" smtClean="0"/>
              <a:pPr>
                <a:defRPr/>
              </a:pPr>
              <a:t>‹#›</a:t>
            </a:fld>
            <a:endParaRPr lang="tr-TR" altLang="tr-TR"/>
          </a:p>
        </p:txBody>
      </p:sp>
    </p:spTree>
    <p:extLst>
      <p:ext uri="{BB962C8B-B14F-4D97-AF65-F5344CB8AC3E}">
        <p14:creationId xmlns:p14="http://schemas.microsoft.com/office/powerpoint/2010/main" val="15350939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D8AA727F-16B6-4B73-AE39-7A07C0491ADB}" type="datetimeFigureOut">
              <a:rPr lang="tr-TR" altLang="tr-TR" smtClean="0"/>
              <a:pPr>
                <a:defRPr/>
              </a:pPr>
              <a:t>7.04.2017</a:t>
            </a:fld>
            <a:endParaRPr lang="tr-TR" altLang="tr-TR"/>
          </a:p>
        </p:txBody>
      </p:sp>
      <p:sp>
        <p:nvSpPr>
          <p:cNvPr id="5" name="Footer Placeholder 4"/>
          <p:cNvSpPr>
            <a:spLocks noGrp="1"/>
          </p:cNvSpPr>
          <p:nvPr>
            <p:ph type="ftr" sz="quarter" idx="11"/>
          </p:nvPr>
        </p:nvSpPr>
        <p:spPr/>
        <p:txBody>
          <a:bodyPr/>
          <a:lstStyle/>
          <a:p>
            <a:pPr>
              <a:defRPr/>
            </a:pPr>
            <a:endParaRPr lang="tr-TR" altLang="tr-TR"/>
          </a:p>
        </p:txBody>
      </p:sp>
      <p:sp>
        <p:nvSpPr>
          <p:cNvPr id="6" name="Slide Number Placeholder 5"/>
          <p:cNvSpPr>
            <a:spLocks noGrp="1"/>
          </p:cNvSpPr>
          <p:nvPr>
            <p:ph type="sldNum" sz="quarter" idx="12"/>
          </p:nvPr>
        </p:nvSpPr>
        <p:spPr/>
        <p:txBody>
          <a:bodyPr/>
          <a:lstStyle/>
          <a:p>
            <a:pPr>
              <a:defRPr/>
            </a:pPr>
            <a:fld id="{4B5658D5-6A79-42DD-A0DD-0EB90AD36C59}" type="slidenum">
              <a:rPr lang="tr-TR" altLang="tr-TR" smtClean="0"/>
              <a:pPr>
                <a:defRPr/>
              </a:pPr>
              <a:t>‹#›</a:t>
            </a:fld>
            <a:endParaRPr lang="tr-TR" altLang="tr-TR"/>
          </a:p>
        </p:txBody>
      </p:sp>
    </p:spTree>
    <p:extLst>
      <p:ext uri="{BB962C8B-B14F-4D97-AF65-F5344CB8AC3E}">
        <p14:creationId xmlns:p14="http://schemas.microsoft.com/office/powerpoint/2010/main" val="4181935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tr-TR" smtClean="0"/>
              <a:t>Asıl başlık stili için tıklatın</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C2310460-3F01-4C7B-9508-FBAA32132AF6}" type="datetimeFigureOut">
              <a:rPr lang="tr-TR" smtClean="0"/>
              <a:pPr>
                <a:defRPr/>
              </a:pPr>
              <a:t>7.04.2017</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FD59A1D7-3955-4D93-8722-DB0514B8FD21}" type="slidenum">
              <a:rPr lang="tr-TR" smtClean="0"/>
              <a:pPr>
                <a:defRPr/>
              </a:pPr>
              <a:t>‹#›</a:t>
            </a:fld>
            <a:endParaRPr lang="tr-TR"/>
          </a:p>
        </p:txBody>
      </p:sp>
    </p:spTree>
    <p:extLst>
      <p:ext uri="{BB962C8B-B14F-4D97-AF65-F5344CB8AC3E}">
        <p14:creationId xmlns:p14="http://schemas.microsoft.com/office/powerpoint/2010/main" val="2653317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tr-TR" smtClean="0"/>
              <a:t>Asıl başlık stili için tıklatın</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fld id="{553EA087-29A6-403B-B918-59B2645F3612}" type="datetimeFigureOut">
              <a:rPr lang="tr-TR" smtClean="0"/>
              <a:pPr>
                <a:defRPr/>
              </a:pPr>
              <a:t>7.04.2017</a:t>
            </a:fld>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pPr>
              <a:defRPr/>
            </a:pPr>
            <a:fld id="{6902133B-707D-4CF9-9F0E-A6ABC422A818}" type="slidenum">
              <a:rPr lang="tr-TR" smtClean="0"/>
              <a:pPr>
                <a:defRPr/>
              </a:pPr>
              <a:t>‹#›</a:t>
            </a:fld>
            <a:endParaRPr lang="tr-TR"/>
          </a:p>
        </p:txBody>
      </p:sp>
    </p:spTree>
    <p:extLst>
      <p:ext uri="{BB962C8B-B14F-4D97-AF65-F5344CB8AC3E}">
        <p14:creationId xmlns:p14="http://schemas.microsoft.com/office/powerpoint/2010/main" val="443234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fld id="{E86E202F-EC9C-42DA-8407-1F22A40497AF}" type="datetimeFigureOut">
              <a:rPr lang="tr-TR" smtClean="0"/>
              <a:pPr>
                <a:defRPr/>
              </a:pPr>
              <a:t>7.04.2017</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0D901283-E85E-4BF7-B128-3CFD99A6AA2C}" type="slidenum">
              <a:rPr lang="tr-TR" smtClean="0"/>
              <a:pPr>
                <a:defRPr/>
              </a:pPr>
              <a:t>‹#›</a:t>
            </a:fld>
            <a:endParaRPr lang="tr-TR"/>
          </a:p>
        </p:txBody>
      </p:sp>
    </p:spTree>
    <p:extLst>
      <p:ext uri="{BB962C8B-B14F-4D97-AF65-F5344CB8AC3E}">
        <p14:creationId xmlns:p14="http://schemas.microsoft.com/office/powerpoint/2010/main" val="2444720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2B75437-E9E3-4F0D-A4DC-0CC39E245EBA}" type="datetimeFigureOut">
              <a:rPr lang="tr-TR" smtClean="0"/>
              <a:pPr>
                <a:defRPr/>
              </a:pPr>
              <a:t>7.04.2017</a:t>
            </a:fld>
            <a:endParaRPr lang="tr-TR"/>
          </a:p>
        </p:txBody>
      </p:sp>
      <p:sp>
        <p:nvSpPr>
          <p:cNvPr id="3" name="Footer Placeholder 2"/>
          <p:cNvSpPr>
            <a:spLocks noGrp="1"/>
          </p:cNvSpPr>
          <p:nvPr>
            <p:ph type="ftr" sz="quarter" idx="11"/>
          </p:nvPr>
        </p:nvSpPr>
        <p:spPr/>
        <p:txBody>
          <a:bodyPr/>
          <a:lstStyle/>
          <a:p>
            <a:pPr>
              <a:defRPr/>
            </a:pPr>
            <a:endParaRPr lang="tr-TR"/>
          </a:p>
        </p:txBody>
      </p:sp>
      <p:sp>
        <p:nvSpPr>
          <p:cNvPr id="4" name="Slide Number Placeholder 3"/>
          <p:cNvSpPr>
            <a:spLocks noGrp="1"/>
          </p:cNvSpPr>
          <p:nvPr>
            <p:ph type="sldNum" sz="quarter" idx="12"/>
          </p:nvPr>
        </p:nvSpPr>
        <p:spPr/>
        <p:txBody>
          <a:bodyPr/>
          <a:lstStyle/>
          <a:p>
            <a:pPr>
              <a:defRPr/>
            </a:pPr>
            <a:fld id="{50C91979-F222-43B8-9324-8E702045F565}" type="slidenum">
              <a:rPr lang="tr-TR" smtClean="0"/>
              <a:pPr>
                <a:defRPr/>
              </a:pPr>
              <a:t>‹#›</a:t>
            </a:fld>
            <a:endParaRPr lang="tr-TR"/>
          </a:p>
        </p:txBody>
      </p:sp>
    </p:spTree>
    <p:extLst>
      <p:ext uri="{BB962C8B-B14F-4D97-AF65-F5344CB8AC3E}">
        <p14:creationId xmlns:p14="http://schemas.microsoft.com/office/powerpoint/2010/main" val="4206766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a:defRPr/>
            </a:pPr>
            <a:fld id="{6CD3356F-47FB-4908-9279-B6D50B651449}" type="datetimeFigureOut">
              <a:rPr lang="tr-TR" smtClean="0"/>
              <a:pPr>
                <a:defRPr/>
              </a:pPr>
              <a:t>7.04.2017</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B9C10029-50ED-4C24-A8AA-31682A5C2692}" type="slidenum">
              <a:rPr lang="tr-TR" smtClean="0"/>
              <a:pPr>
                <a:defRPr/>
              </a:pPr>
              <a:t>‹#›</a:t>
            </a:fld>
            <a:endParaRPr lang="tr-TR"/>
          </a:p>
        </p:txBody>
      </p:sp>
    </p:spTree>
    <p:extLst>
      <p:ext uri="{BB962C8B-B14F-4D97-AF65-F5344CB8AC3E}">
        <p14:creationId xmlns:p14="http://schemas.microsoft.com/office/powerpoint/2010/main" val="51760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tr-TR" smtClean="0"/>
              <a:t>Asıl başlık stili için tıklatın</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a:defRPr/>
            </a:pPr>
            <a:fld id="{6202DBE6-ACD3-4027-B2EF-09FD4C42C9AC}" type="datetimeFigureOut">
              <a:rPr lang="tr-TR" smtClean="0"/>
              <a:pPr>
                <a:defRPr/>
              </a:pPr>
              <a:t>7.04.2017</a:t>
            </a:fld>
            <a:endParaRPr lang="tr-TR"/>
          </a:p>
        </p:txBody>
      </p:sp>
      <p:sp>
        <p:nvSpPr>
          <p:cNvPr id="6" name="Footer Placeholder 5"/>
          <p:cNvSpPr>
            <a:spLocks noGrp="1"/>
          </p:cNvSpPr>
          <p:nvPr>
            <p:ph type="ftr" sz="quarter" idx="11"/>
          </p:nvPr>
        </p:nvSpPr>
        <p:spPr>
          <a:xfrm>
            <a:off x="533400" y="6172200"/>
            <a:ext cx="5811724" cy="365125"/>
          </a:xfrm>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9A0B8324-7AC7-4689-A797-CF07D45E716F}" type="slidenum">
              <a:rPr lang="tr-TR" smtClean="0"/>
              <a:pPr>
                <a:defRPr/>
              </a:pPr>
              <a:t>‹#›</a:t>
            </a:fld>
            <a:endParaRPr lang="tr-TR"/>
          </a:p>
        </p:txBody>
      </p:sp>
    </p:spTree>
    <p:extLst>
      <p:ext uri="{BB962C8B-B14F-4D97-AF65-F5344CB8AC3E}">
        <p14:creationId xmlns:p14="http://schemas.microsoft.com/office/powerpoint/2010/main" val="3780598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fld id="{281DC2F7-0225-4B84-8323-A077672927FE}" type="datetimeFigureOut">
              <a:rPr lang="tr-TR" altLang="tr-TR" smtClean="0"/>
              <a:pPr>
                <a:defRPr/>
              </a:pPr>
              <a:t>7.04.2017</a:t>
            </a:fld>
            <a:endParaRPr lang="tr-TR" altLang="tr-TR"/>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tr-TR" altLang="tr-TR"/>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pPr>
              <a:defRPr/>
            </a:pPr>
            <a:fld id="{A2774690-D653-41D2-B68A-1E1DB7DDEEF4}" type="slidenum">
              <a:rPr lang="tr-TR" altLang="tr-TR" smtClean="0"/>
              <a:pPr>
                <a:defRPr/>
              </a:pPr>
              <a:t>‹#›</a:t>
            </a:fld>
            <a:endParaRPr lang="tr-TR" altLang="tr-TR"/>
          </a:p>
        </p:txBody>
      </p:sp>
    </p:spTree>
    <p:extLst>
      <p:ext uri="{BB962C8B-B14F-4D97-AF65-F5344CB8AC3E}">
        <p14:creationId xmlns:p14="http://schemas.microsoft.com/office/powerpoint/2010/main" val="1310038149"/>
      </p:ext>
    </p:extLst>
  </p:cSld>
  <p:clrMap bg1="dk1" tx1="lt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fld id="{281DC2F7-0225-4B84-8323-A077672927FE}" type="datetimeFigureOut">
              <a:rPr lang="tr-TR" altLang="tr-TR" smtClean="0"/>
              <a:pPr>
                <a:defRPr/>
              </a:pPr>
              <a:t>7.04.2017</a:t>
            </a:fld>
            <a:endParaRPr lang="tr-TR" altLang="tr-TR"/>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tr-TR" altLang="tr-TR"/>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pPr>
              <a:defRPr/>
            </a:pPr>
            <a:fld id="{A2774690-D653-41D2-B68A-1E1DB7DDEEF4}" type="slidenum">
              <a:rPr lang="tr-TR" altLang="tr-TR" smtClean="0"/>
              <a:pPr>
                <a:defRPr/>
              </a:pPr>
              <a:t>‹#›</a:t>
            </a:fld>
            <a:endParaRPr lang="tr-TR" altLang="tr-TR"/>
          </a:p>
        </p:txBody>
      </p:sp>
    </p:spTree>
    <p:extLst>
      <p:ext uri="{BB962C8B-B14F-4D97-AF65-F5344CB8AC3E}">
        <p14:creationId xmlns:p14="http://schemas.microsoft.com/office/powerpoint/2010/main" val="3322276028"/>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image" Target="../media/image10.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tr/imgres?imgurl=http://www.elestiri-yorum.org/wp-content/uploads/2009/10/%C4%B0yi-k%C3%B6t%C3%BC.gif&amp;imgrefurl=http://engelliler.gen.tr/f84/iyi-ve-kotu-9352/&amp;usg=___sNJ5G8Pj4D0dXpvTlPNUVjD7GM=&amp;h=375&amp;w=400&amp;sz=3&amp;hl=tr&amp;start=81&amp;zoom=1&amp;tbnid=ZMNBwWQ0QogCvM:&amp;tbnh=116&amp;tbnw=124&amp;ei=JdbxTuThJMbSsga24enPDw&amp;prev=/search?q=de%C4%9Ferli+insan+de%C4%9Fersiz+insan&amp;start=63&amp;hl=tr&amp;sa=N&amp;gbv=2&amp;tbm=isch&amp;itbs=1"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tr/imgres?imgurl=http://img72.imageshack.us/img72/3299/77110780fr9.jpg&amp;imgrefurl=http://forum.shiftdelete.net/siir-oyku-deneme/176990-ayrilmayi-da-bilmek-gerekir.html&amp;usg=__pSF8IU13qbNeJZ9f7pKHGP4Q2lQ=&amp;h=640&amp;w=477&amp;sz=42&amp;hl=tr&amp;start=57&amp;zoom=1&amp;tbnid=YYEiA4sFWI2RCM:&amp;tbnh=137&amp;tbnw=102&amp;ei=-NXxTpSiDJGssAbB69wT&amp;prev=/search?q=de%C4%9Ferli+insan+de%C4%9Fersiz+insan&amp;start=42&amp;hl=tr&amp;sa=N&amp;gbv=2&amp;tbm=isch&amp;itbs=1" TargetMode="External"/><Relationship Id="rId1" Type="http://schemas.openxmlformats.org/officeDocument/2006/relationships/slideLayout" Target="../slideLayouts/slideLayout18.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hyperlink" Target="http://www.google.com.tr/imgres?imgurl=http://www.balkanlarkoleji.k12.tr/images/almanca/alm_6.1.gif&amp;imgrefurl=http://www.balkanlarkoleji.k12.tr/kolej/almanca-6-snflar&amp;usg=__gLKTR1akeWudN8LxLg6w5GWwyv4=&amp;h=371&amp;w=400&amp;sz=49&amp;hl=tr&amp;start=136&amp;zoom=1&amp;tbnid=zMPGFX_jD_l7zM:&amp;tbnh=115&amp;tbnw=124&amp;ei=rdrxTsS-K4zHswb02qkP&amp;prev=/search?q=ya%C5%9Fayarak+%C3%B6%C4%9Frenme&amp;start=126&amp;hl=tr&amp;sa=N&amp;gbv=2&amp;tbm=isch&amp;itbs=1"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wmf"/><Relationship Id="rId1" Type="http://schemas.openxmlformats.org/officeDocument/2006/relationships/slideLayout" Target="../slideLayouts/slideLayout18.xml"/><Relationship Id="rId5" Type="http://schemas.openxmlformats.org/officeDocument/2006/relationships/image" Target="../media/image21.jpeg"/><Relationship Id="rId4" Type="http://schemas.openxmlformats.org/officeDocument/2006/relationships/hyperlink" Target="http://www.google.com.tr/imgres?imgurl=http://img0.liveinternet.ru/images/attach/b/3/26/948/26948693_1.jpg&amp;imgrefurl=http://www.geldik.com/bebek-resimleri/49091-bi-dunya-cocukluk-bi-dunya-cocukluk-resimler.html&amp;usg=__UBVFxSyo427Ky27-FfKybJzCoU4=&amp;h=650&amp;w=650&amp;sz=244&amp;hl=tr&amp;start=4&amp;zoom=1&amp;tbnid=BlVloYvMl7N-iM:&amp;tbnh=137&amp;tbnw=137&amp;ei=JuHxTvyOC9HrsgbF6oTJDw&amp;prev=/search?q=%C3%A7ocukluk&amp;hl=tr&amp;sa=N&amp;gbv=2&amp;tbm=isch&amp;itbs=1"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m.tr/imgres?imgurl=http://www.mizahvecizgi.com/metinler/data/upimages/milkodikovsergi_2_karikatur_7.jpg&amp;imgrefurl=http://www.mizahvecizgi.com/ustalar_orta.php?subaction=showfull&amp;id=1243422903&amp;archive=&amp;start_from=&amp;ucat=37&amp;&amp;usg=__p2-hB3ffsqymBy_RWtMWqcfSNno=&amp;h=418&amp;w=440&amp;sz=120&amp;hl=tr&amp;start=7&amp;zoom=1&amp;tbnid=G0I0BbFjp7I4lM:&amp;tbnh=121&amp;tbnw=127&amp;ei=eObxTprlH9HtsgaHhcDIDw&amp;prev=/search?q=tutars%C4%B1zl%C4%B1k&amp;hl=tr&amp;sa=N&amp;gbv=2&amp;tbm=isch&amp;itbs=1" TargetMode="Externa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F:\Resimlerim\mutlu-cicek.jpg"/>
          <p:cNvPicPr>
            <a:picLocks noChangeAspect="1" noChangeArrowheads="1"/>
          </p:cNvPicPr>
          <p:nvPr/>
        </p:nvPicPr>
        <p:blipFill>
          <a:blip r:embed="rId2"/>
          <a:srcRect/>
          <a:stretch>
            <a:fillRect/>
          </a:stretch>
        </p:blipFill>
        <p:spPr bwMode="auto">
          <a:xfrm>
            <a:off x="4214813" y="571500"/>
            <a:ext cx="4929187" cy="6286500"/>
          </a:xfrm>
          <a:prstGeom prst="rect">
            <a:avLst/>
          </a:prstGeom>
          <a:noFill/>
          <a:ln w="9525">
            <a:noFill/>
            <a:miter lim="800000"/>
            <a:headEnd/>
            <a:tailEnd/>
          </a:ln>
        </p:spPr>
      </p:pic>
      <p:sp>
        <p:nvSpPr>
          <p:cNvPr id="15362" name="2 Metin kutusu"/>
          <p:cNvSpPr txBox="1">
            <a:spLocks noChangeArrowheads="1"/>
          </p:cNvSpPr>
          <p:nvPr/>
        </p:nvSpPr>
        <p:spPr bwMode="auto">
          <a:xfrm>
            <a:off x="214313" y="2071688"/>
            <a:ext cx="4000500" cy="2185214"/>
          </a:xfrm>
          <a:prstGeom prst="rect">
            <a:avLst/>
          </a:prstGeom>
          <a:noFill/>
          <a:ln w="9525">
            <a:noFill/>
            <a:miter lim="800000"/>
            <a:headEnd/>
            <a:tailEnd/>
          </a:ln>
        </p:spPr>
        <p:txBody>
          <a:bodyPr>
            <a:spAutoFit/>
          </a:bodyPr>
          <a:lstStyle/>
          <a:p>
            <a:r>
              <a:rPr lang="tr-TR" sz="5400" dirty="0">
                <a:latin typeface="Comic Sans MS" pitchFamily="66" charset="0"/>
              </a:rPr>
              <a:t>DEĞERLER EĞİTİMİ</a:t>
            </a:r>
          </a:p>
          <a:p>
            <a:endParaRPr lang="tr-TR" sz="2800" dirty="0">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a:xfrm>
            <a:off x="214313" y="228600"/>
            <a:ext cx="8715375" cy="758825"/>
          </a:xfrm>
        </p:spPr>
        <p:txBody>
          <a:bodyPr/>
          <a:lstStyle/>
          <a:p>
            <a:pPr eaLnBrk="1" fontAlgn="auto" hangingPunct="1">
              <a:spcAft>
                <a:spcPts val="0"/>
              </a:spcAft>
              <a:defRPr/>
            </a:pPr>
            <a:r>
              <a:rPr lang="tr-TR" b="1" dirty="0" smtClean="0">
                <a:solidFill>
                  <a:srgbClr val="89006F"/>
                </a:solidFill>
                <a:latin typeface="Comic Sans MS" pitchFamily="66" charset="0"/>
              </a:rPr>
              <a:t>DEĞERLER EĞİTİMİ</a:t>
            </a:r>
          </a:p>
        </p:txBody>
      </p:sp>
      <p:sp>
        <p:nvSpPr>
          <p:cNvPr id="26626" name="2 İçerik Yer Tutucusu"/>
          <p:cNvSpPr>
            <a:spLocks noGrp="1"/>
          </p:cNvSpPr>
          <p:nvPr>
            <p:ph idx="1"/>
          </p:nvPr>
        </p:nvSpPr>
        <p:spPr>
          <a:xfrm>
            <a:off x="214313" y="1143000"/>
            <a:ext cx="8643937" cy="5143500"/>
          </a:xfrm>
        </p:spPr>
        <p:txBody>
          <a:bodyPr/>
          <a:lstStyle/>
          <a:p>
            <a:pPr algn="just" eaLnBrk="1" hangingPunct="1">
              <a:lnSpc>
                <a:spcPct val="90000"/>
              </a:lnSpc>
              <a:buFont typeface="Wingdings 2" pitchFamily="18" charset="2"/>
              <a:buNone/>
            </a:pPr>
            <a:endParaRPr lang="tr-TR" sz="2800" b="1" smtClean="0"/>
          </a:p>
          <a:p>
            <a:pPr algn="just" eaLnBrk="1" hangingPunct="1">
              <a:lnSpc>
                <a:spcPct val="90000"/>
              </a:lnSpc>
              <a:buFont typeface="Wingdings 2" pitchFamily="18" charset="2"/>
              <a:buNone/>
            </a:pPr>
            <a:r>
              <a:rPr lang="tr-TR" sz="2800" b="1" smtClean="0">
                <a:latin typeface="Comic Sans MS" pitchFamily="66" charset="0"/>
              </a:rPr>
              <a:t>     Değerler eğitiminin amacı, çocuğun doğuştan getirdiği en iyi tarafı ortaya çıkarmak; kişiliğinin her yönüyle gelişmesini sağlamak; insani mükemmelliğe ulaşmasına yardımcı olmak; bireyi ve toplumu kötü ahlaktan korumak ve kurtarmak, bunun yanında iyi ahlakla donatmak ve devamını sağlamaktır.</a:t>
            </a:r>
            <a:r>
              <a:rPr lang="tr-TR" sz="2800" smtClean="0">
                <a:latin typeface="Comic Sans MS" pitchFamily="66" charset="0"/>
              </a:rPr>
              <a:t> </a:t>
            </a:r>
          </a:p>
        </p:txBody>
      </p:sp>
      <p:pic>
        <p:nvPicPr>
          <p:cNvPr id="26627" name="Picture 1"/>
          <p:cNvPicPr>
            <a:picLocks noChangeAspect="1" noChangeArrowheads="1"/>
          </p:cNvPicPr>
          <p:nvPr/>
        </p:nvPicPr>
        <p:blipFill>
          <a:blip r:embed="rId2"/>
          <a:srcRect/>
          <a:stretch>
            <a:fillRect/>
          </a:stretch>
        </p:blipFill>
        <p:spPr bwMode="auto">
          <a:xfrm>
            <a:off x="4788024" y="404664"/>
            <a:ext cx="3543300" cy="2071687"/>
          </a:xfrm>
          <a:prstGeom prst="rect">
            <a:avLst/>
          </a:prstGeom>
          <a:noFill/>
          <a:ln w="9525">
            <a:noFill/>
            <a:round/>
            <a:headEnd/>
            <a:tailEnd/>
          </a:ln>
        </p:spPr>
      </p:pic>
    </p:spTree>
  </p:cSld>
  <p:clrMapOvr>
    <a:masterClrMapping/>
  </p:clrMapOvr>
  <p:transition spd="slow">
    <p:spli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ctrTitle"/>
          </p:nvPr>
        </p:nvSpPr>
        <p:spPr>
          <a:xfrm>
            <a:off x="2571736" y="857233"/>
            <a:ext cx="5886464" cy="1500197"/>
          </a:xfrm>
        </p:spPr>
        <p:txBody>
          <a:bodyPr/>
          <a:lstStyle/>
          <a:p>
            <a:pPr eaLnBrk="1" fontAlgn="auto" hangingPunct="1">
              <a:spcAft>
                <a:spcPts val="0"/>
              </a:spcAft>
              <a:defRPr/>
            </a:pPr>
            <a:r>
              <a:rPr lang="tr-TR" dirty="0" smtClean="0">
                <a:latin typeface="Comic Sans MS" pitchFamily="66" charset="0"/>
              </a:rPr>
              <a:t>DEĞERLER EĞİTİMİ NASIL OLMALI?</a:t>
            </a:r>
            <a:endParaRPr lang="tr-TR" dirty="0">
              <a:latin typeface="Comic Sans MS" pitchFamily="66" charset="0"/>
            </a:endParaRPr>
          </a:p>
        </p:txBody>
      </p:sp>
      <p:sp>
        <p:nvSpPr>
          <p:cNvPr id="3" name="2 İçerik Yer Tutucusu"/>
          <p:cNvSpPr>
            <a:spLocks noGrp="1"/>
          </p:cNvSpPr>
          <p:nvPr>
            <p:ph type="subTitle" idx="1"/>
          </p:nvPr>
        </p:nvSpPr>
        <p:spPr>
          <a:xfrm>
            <a:off x="428625" y="2428875"/>
            <a:ext cx="8429625" cy="2714625"/>
          </a:xfrm>
        </p:spPr>
        <p:txBody>
          <a:bodyPr>
            <a:normAutofit fontScale="92500"/>
          </a:bodyPr>
          <a:lstStyle/>
          <a:p>
            <a:pPr eaLnBrk="1" fontAlgn="auto" hangingPunct="1">
              <a:spcAft>
                <a:spcPts val="0"/>
              </a:spcAft>
              <a:defRPr/>
            </a:pPr>
            <a:endParaRPr lang="tr-TR" sz="2800" b="1" dirty="0" smtClean="0"/>
          </a:p>
          <a:p>
            <a:pPr eaLnBrk="1" fontAlgn="auto" hangingPunct="1">
              <a:spcAft>
                <a:spcPts val="0"/>
              </a:spcAft>
              <a:defRPr/>
            </a:pPr>
            <a:r>
              <a:rPr lang="tr-TR" sz="2800" b="1" dirty="0" smtClean="0">
                <a:solidFill>
                  <a:schemeClr val="tx1"/>
                </a:solidFill>
              </a:rPr>
              <a:t>            </a:t>
            </a:r>
            <a:r>
              <a:rPr lang="tr-TR" sz="2800" b="1" dirty="0" smtClean="0">
                <a:solidFill>
                  <a:schemeClr val="tx1"/>
                </a:solidFill>
                <a:latin typeface="Comic Sans MS" pitchFamily="66" charset="0"/>
              </a:rPr>
              <a:t>Değerler eğitimi kalbe, zekâya ve iradeye hitap etmeli ve amacı iyiliği sevdirmek, tanıtmak, istetmek olmalıdır. Değerler eğitimi önce çocuğun ve gencin duyarlılığına hitap etmelidir. Değerler eğitimi, irade üzerinde de etki yapmalıdır.</a:t>
            </a:r>
            <a:r>
              <a:rPr lang="tr-TR" sz="2800" dirty="0" smtClean="0">
                <a:solidFill>
                  <a:schemeClr val="tx1"/>
                </a:solidFill>
                <a:latin typeface="Comic Sans MS" pitchFamily="66" charset="0"/>
              </a:rPr>
              <a:t> </a:t>
            </a:r>
          </a:p>
        </p:txBody>
      </p:sp>
      <p:pic>
        <p:nvPicPr>
          <p:cNvPr id="27651" name="Picture 7" descr="kids-soccerec"/>
          <p:cNvPicPr>
            <a:picLocks noChangeAspect="1" noChangeArrowheads="1"/>
          </p:cNvPicPr>
          <p:nvPr/>
        </p:nvPicPr>
        <p:blipFill>
          <a:blip r:embed="rId2"/>
          <a:srcRect/>
          <a:stretch>
            <a:fillRect/>
          </a:stretch>
        </p:blipFill>
        <p:spPr bwMode="auto">
          <a:xfrm>
            <a:off x="179388" y="188913"/>
            <a:ext cx="2233612" cy="1536700"/>
          </a:xfrm>
          <a:prstGeom prst="rect">
            <a:avLst/>
          </a:prstGeom>
          <a:noFill/>
          <a:ln w="9525">
            <a:noFill/>
            <a:miter lim="800000"/>
            <a:headEnd/>
            <a:tailEnd/>
          </a:ln>
        </p:spPr>
      </p:pic>
      <p:pic>
        <p:nvPicPr>
          <p:cNvPr id="27652" name="Picture 4"/>
          <p:cNvPicPr>
            <a:picLocks noChangeAspect="1" noChangeArrowheads="1"/>
          </p:cNvPicPr>
          <p:nvPr/>
        </p:nvPicPr>
        <p:blipFill>
          <a:blip r:embed="rId3"/>
          <a:srcRect/>
          <a:stretch>
            <a:fillRect/>
          </a:stretch>
        </p:blipFill>
        <p:spPr bwMode="auto">
          <a:xfrm>
            <a:off x="5572125" y="5286375"/>
            <a:ext cx="2000250" cy="1571625"/>
          </a:xfrm>
          <a:prstGeom prst="rect">
            <a:avLst/>
          </a:prstGeom>
          <a:noFill/>
          <a:ln w="9525">
            <a:noFill/>
            <a:miter lim="800000"/>
            <a:headEnd/>
            <a:tailEnd/>
          </a:ln>
        </p:spPr>
      </p:pic>
    </p:spTree>
  </p:cSld>
  <p:clrMapOvr>
    <a:masterClrMapping/>
  </p:clrMapOvr>
  <p:transition spd="slow">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endParaRPr lang="tr-TR" dirty="0"/>
          </a:p>
        </p:txBody>
      </p:sp>
      <p:graphicFrame>
        <p:nvGraphicFramePr>
          <p:cNvPr id="23554" name="Object 5"/>
          <p:cNvGraphicFramePr>
            <a:graphicFrameLocks noGrp="1" noChangeAspect="1"/>
          </p:cNvGraphicFramePr>
          <p:nvPr>
            <p:ph idx="1"/>
          </p:nvPr>
        </p:nvGraphicFramePr>
        <p:xfrm>
          <a:off x="1955800" y="935038"/>
          <a:ext cx="3709988" cy="2963862"/>
        </p:xfrm>
        <a:graphic>
          <a:graphicData uri="http://schemas.openxmlformats.org/presentationml/2006/ole">
            <mc:AlternateContent xmlns:mc="http://schemas.openxmlformats.org/markup-compatibility/2006">
              <mc:Choice xmlns:v="urn:schemas-microsoft-com:vml" Requires="v">
                <p:oleObj spid="_x0000_s23576" name="Clip" r:id="rId3" imgW="3709440" imgH="2963520" progId="">
                  <p:embed/>
                </p:oleObj>
              </mc:Choice>
              <mc:Fallback>
                <p:oleObj name="Clip" r:id="rId3" imgW="3709440" imgH="2963520" progId="">
                  <p:embed/>
                  <p:pic>
                    <p:nvPicPr>
                      <p:cNvPr id="0" name="Object 5"/>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955800" y="935038"/>
                        <a:ext cx="3709988" cy="2963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5" name="Object 3"/>
          <p:cNvGraphicFramePr>
            <a:graphicFrameLocks noChangeAspect="1"/>
          </p:cNvGraphicFramePr>
          <p:nvPr/>
        </p:nvGraphicFramePr>
        <p:xfrm>
          <a:off x="179388" y="0"/>
          <a:ext cx="9144000" cy="6858000"/>
        </p:xfrm>
        <a:graphic>
          <a:graphicData uri="http://schemas.openxmlformats.org/presentationml/2006/ole">
            <mc:AlternateContent xmlns:mc="http://schemas.openxmlformats.org/markup-compatibility/2006">
              <mc:Choice xmlns:v="urn:schemas-microsoft-com:vml" Requires="v">
                <p:oleObj spid="_x0000_s23577" name="Clip" r:id="rId5" imgW="3709440" imgH="2963520" progId="">
                  <p:embed/>
                </p:oleObj>
              </mc:Choice>
              <mc:Fallback>
                <p:oleObj name="Clip" r:id="rId5" imgW="3709440" imgH="2963520" progId="">
                  <p:embed/>
                  <p:pic>
                    <p:nvPicPr>
                      <p:cNvPr id="0" name="Picture 3"/>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79388" y="0"/>
                        <a:ext cx="91440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2"/>
          <p:cNvSpPr txBox="1">
            <a:spLocks noChangeArrowheads="1"/>
          </p:cNvSpPr>
          <p:nvPr/>
        </p:nvSpPr>
        <p:spPr>
          <a:xfrm>
            <a:off x="395288" y="260350"/>
            <a:ext cx="8458200" cy="515938"/>
          </a:xfrm>
          <a:prstGeom prst="rect">
            <a:avLst/>
          </a:prstGeom>
        </p:spPr>
        <p:txBody>
          <a:bodyPr anchor="ctr">
            <a:normAutofit fontScale="92500" lnSpcReduction="10000"/>
          </a:bodyPr>
          <a:lstStyle/>
          <a:p>
            <a:pPr fontAlgn="auto">
              <a:spcAft>
                <a:spcPts val="0"/>
              </a:spcAft>
              <a:defRPr/>
            </a:pPr>
            <a:r>
              <a:rPr lang="tr-TR" sz="3200" b="1" cap="all" dirty="0">
                <a:solidFill>
                  <a:schemeClr val="tx2"/>
                </a:solidFill>
                <a:effectLst>
                  <a:reflection blurRad="12700" stA="48000" endA="300" endPos="55000" dir="5400000" sy="-90000" algn="bl" rotWithShape="0"/>
                </a:effectLst>
                <a:latin typeface="+mj-lt"/>
                <a:ea typeface="+mj-ea"/>
                <a:cs typeface="+mj-cs"/>
              </a:rPr>
              <a:t>DEĞER EĞİTİMİ NEDİR, NE DEĞİLDİR?</a:t>
            </a:r>
          </a:p>
        </p:txBody>
      </p:sp>
      <p:sp>
        <p:nvSpPr>
          <p:cNvPr id="23558" name="6 Dikdörtgen"/>
          <p:cNvSpPr>
            <a:spLocks noChangeArrowheads="1"/>
          </p:cNvSpPr>
          <p:nvPr/>
        </p:nvSpPr>
        <p:spPr bwMode="auto">
          <a:xfrm>
            <a:off x="4427538" y="1484313"/>
            <a:ext cx="4572000" cy="1754187"/>
          </a:xfrm>
          <a:prstGeom prst="rect">
            <a:avLst/>
          </a:prstGeom>
          <a:noFill/>
          <a:ln w="9525">
            <a:noFill/>
            <a:miter lim="800000"/>
            <a:headEnd/>
            <a:tailEnd/>
          </a:ln>
        </p:spPr>
        <p:txBody>
          <a:bodyPr>
            <a:spAutoFit/>
          </a:bodyPr>
          <a:lstStyle/>
          <a:p>
            <a:pPr marL="342900" indent="-342900">
              <a:buFontTx/>
              <a:buChar char="•"/>
            </a:pPr>
            <a:r>
              <a:rPr lang="tr-TR" dirty="0">
                <a:solidFill>
                  <a:srgbClr val="FF0000"/>
                </a:solidFill>
                <a:latin typeface="Franklin Gothic Book"/>
              </a:rPr>
              <a:t>Mekanik öğrenme değildir</a:t>
            </a:r>
          </a:p>
          <a:p>
            <a:pPr marL="342900" indent="-342900">
              <a:buFontTx/>
              <a:buChar char="•"/>
            </a:pPr>
            <a:r>
              <a:rPr lang="tr-TR" dirty="0">
                <a:solidFill>
                  <a:srgbClr val="FF0000"/>
                </a:solidFill>
                <a:latin typeface="Franklin Gothic Book"/>
              </a:rPr>
              <a:t>Robotlaştırma değildir</a:t>
            </a:r>
          </a:p>
          <a:p>
            <a:pPr marL="342900" indent="-342900">
              <a:buFontTx/>
              <a:buChar char="•"/>
            </a:pPr>
            <a:r>
              <a:rPr lang="tr-TR" dirty="0">
                <a:solidFill>
                  <a:srgbClr val="FF0000"/>
                </a:solidFill>
                <a:latin typeface="Franklin Gothic Book"/>
              </a:rPr>
              <a:t>Bilgi küpü inşa etmek değildir</a:t>
            </a:r>
          </a:p>
          <a:p>
            <a:pPr marL="342900" indent="-342900">
              <a:buFontTx/>
              <a:buChar char="•"/>
            </a:pPr>
            <a:r>
              <a:rPr lang="tr-TR" dirty="0">
                <a:solidFill>
                  <a:srgbClr val="FF0000"/>
                </a:solidFill>
                <a:latin typeface="Franklin Gothic Book"/>
              </a:rPr>
              <a:t>Yalnızca kuralları nakletmek değildir</a:t>
            </a:r>
          </a:p>
          <a:p>
            <a:pPr marL="342900" indent="-342900">
              <a:buFontTx/>
              <a:buChar char="•"/>
            </a:pPr>
            <a:r>
              <a:rPr lang="tr-TR" dirty="0">
                <a:solidFill>
                  <a:srgbClr val="FF0000"/>
                </a:solidFill>
                <a:latin typeface="Franklin Gothic Book"/>
              </a:rPr>
              <a:t>Anlık değildir</a:t>
            </a:r>
          </a:p>
          <a:p>
            <a:pPr marL="342900" indent="-342900">
              <a:buFontTx/>
              <a:buChar char="•"/>
            </a:pPr>
            <a:r>
              <a:rPr lang="tr-TR" dirty="0">
                <a:solidFill>
                  <a:srgbClr val="FF0000"/>
                </a:solidFill>
                <a:latin typeface="Franklin Gothic Book"/>
              </a:rPr>
              <a:t>Kalıtsal değildir</a:t>
            </a:r>
          </a:p>
        </p:txBody>
      </p:sp>
      <p:sp>
        <p:nvSpPr>
          <p:cNvPr id="23559" name="7 Dikdörtgen"/>
          <p:cNvSpPr>
            <a:spLocks noChangeArrowheads="1"/>
          </p:cNvSpPr>
          <p:nvPr/>
        </p:nvSpPr>
        <p:spPr bwMode="auto">
          <a:xfrm>
            <a:off x="179388" y="3644900"/>
            <a:ext cx="4572000" cy="2032000"/>
          </a:xfrm>
          <a:prstGeom prst="rect">
            <a:avLst/>
          </a:prstGeom>
          <a:noFill/>
          <a:ln w="9525">
            <a:noFill/>
            <a:miter lim="800000"/>
            <a:headEnd/>
            <a:tailEnd/>
          </a:ln>
        </p:spPr>
        <p:txBody>
          <a:bodyPr>
            <a:spAutoFit/>
          </a:bodyPr>
          <a:lstStyle/>
          <a:p>
            <a:r>
              <a:rPr lang="tr-TR" dirty="0">
                <a:latin typeface="Franklin Gothic Book"/>
              </a:rPr>
              <a:t>Çok yönlü öğrenmedir</a:t>
            </a:r>
          </a:p>
          <a:p>
            <a:r>
              <a:rPr lang="tr-TR" dirty="0">
                <a:solidFill>
                  <a:srgbClr val="FF0000"/>
                </a:solidFill>
                <a:latin typeface="Franklin Gothic Book"/>
              </a:rPr>
              <a:t>İnsanlaştırma sanatıdır</a:t>
            </a:r>
          </a:p>
          <a:p>
            <a:r>
              <a:rPr lang="tr-TR" dirty="0">
                <a:solidFill>
                  <a:srgbClr val="FF0000"/>
                </a:solidFill>
                <a:latin typeface="Franklin Gothic Book"/>
              </a:rPr>
              <a:t>Kişilik oluşturmaktır</a:t>
            </a:r>
          </a:p>
          <a:p>
            <a:endParaRPr lang="tr-TR" dirty="0">
              <a:solidFill>
                <a:srgbClr val="FF0000"/>
              </a:solidFill>
              <a:latin typeface="Franklin Gothic Book"/>
            </a:endParaRPr>
          </a:p>
          <a:p>
            <a:r>
              <a:rPr lang="tr-TR" dirty="0">
                <a:solidFill>
                  <a:srgbClr val="FF0000"/>
                </a:solidFill>
                <a:latin typeface="Franklin Gothic Book"/>
              </a:rPr>
              <a:t>O Âna ve geleceğe biçim verme gayretidir</a:t>
            </a:r>
          </a:p>
          <a:p>
            <a:r>
              <a:rPr lang="tr-TR" dirty="0">
                <a:solidFill>
                  <a:srgbClr val="FF0000"/>
                </a:solidFill>
                <a:latin typeface="Franklin Gothic Book"/>
              </a:rPr>
              <a:t>Süreç gerektirir</a:t>
            </a:r>
          </a:p>
          <a:p>
            <a:r>
              <a:rPr lang="tr-TR" dirty="0" err="1">
                <a:solidFill>
                  <a:srgbClr val="FF0000"/>
                </a:solidFill>
                <a:latin typeface="Franklin Gothic Book"/>
              </a:rPr>
              <a:t>Sosyo</a:t>
            </a:r>
            <a:r>
              <a:rPr lang="tr-TR" dirty="0">
                <a:solidFill>
                  <a:srgbClr val="FF0000"/>
                </a:solidFill>
                <a:latin typeface="Franklin Gothic Book"/>
              </a:rPr>
              <a:t>-kültüreldir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Dikdörtgen"/>
          <p:cNvSpPr>
            <a:spLocks noChangeArrowheads="1"/>
          </p:cNvSpPr>
          <p:nvPr/>
        </p:nvSpPr>
        <p:spPr bwMode="auto">
          <a:xfrm>
            <a:off x="1187450" y="549275"/>
            <a:ext cx="7272338" cy="4154488"/>
          </a:xfrm>
          <a:prstGeom prst="rect">
            <a:avLst/>
          </a:prstGeom>
          <a:noFill/>
          <a:ln w="9525">
            <a:noFill/>
            <a:miter lim="800000"/>
            <a:headEnd/>
            <a:tailEnd/>
          </a:ln>
        </p:spPr>
        <p:txBody>
          <a:bodyPr>
            <a:spAutoFit/>
          </a:bodyPr>
          <a:lstStyle/>
          <a:p>
            <a:pPr algn="ctr">
              <a:buFont typeface="Wingdings" pitchFamily="2" charset="2"/>
              <a:buNone/>
            </a:pPr>
            <a:endParaRPr lang="tr-TR" sz="2400" b="1">
              <a:latin typeface="Times New Roman" pitchFamily="18" charset="0"/>
            </a:endParaRPr>
          </a:p>
          <a:p>
            <a:pPr algn="ctr">
              <a:buFont typeface="Wingdings" pitchFamily="2" charset="2"/>
              <a:buNone/>
            </a:pPr>
            <a:endParaRPr lang="tr-TR" sz="2400" b="1">
              <a:latin typeface="Times New Roman" pitchFamily="18" charset="0"/>
            </a:endParaRPr>
          </a:p>
          <a:p>
            <a:pPr algn="ctr">
              <a:buFont typeface="Wingdings" pitchFamily="2" charset="2"/>
              <a:buNone/>
            </a:pPr>
            <a:endParaRPr lang="tr-TR" sz="2400" b="1">
              <a:latin typeface="Times New Roman" pitchFamily="18" charset="0"/>
            </a:endParaRPr>
          </a:p>
          <a:p>
            <a:pPr algn="ctr">
              <a:buFont typeface="Wingdings" pitchFamily="2" charset="2"/>
              <a:buNone/>
            </a:pPr>
            <a:r>
              <a:rPr lang="tr-TR" sz="2400" b="1">
                <a:latin typeface="Times New Roman" pitchFamily="18" charset="0"/>
              </a:rPr>
              <a:t>EĞİTİMİN TEMEL İŞLEVİ BAŞARILI VE İYİ İNSAN YETİŞTİRMEKTİR. </a:t>
            </a:r>
            <a:endParaRPr lang="tr-TR" sz="2400" b="1"/>
          </a:p>
          <a:p>
            <a:pPr algn="ctr">
              <a:buFont typeface="Wingdings" pitchFamily="2" charset="2"/>
              <a:buNone/>
            </a:pPr>
            <a:endParaRPr lang="tr-TR" sz="2400" b="1"/>
          </a:p>
          <a:p>
            <a:pPr algn="ctr">
              <a:buFont typeface="Wingdings" pitchFamily="2" charset="2"/>
              <a:buNone/>
            </a:pPr>
            <a:endParaRPr lang="tr-TR" sz="2400" b="1"/>
          </a:p>
          <a:p>
            <a:pPr algn="ctr">
              <a:buFont typeface="Wingdings" pitchFamily="2" charset="2"/>
              <a:buNone/>
            </a:pPr>
            <a:endParaRPr lang="tr-TR" sz="2400" b="1"/>
          </a:p>
          <a:p>
            <a:pPr algn="ctr">
              <a:buFont typeface="Wingdings" pitchFamily="2" charset="2"/>
              <a:buNone/>
            </a:pPr>
            <a:r>
              <a:rPr lang="tr-TR" sz="2400" b="1" u="sng">
                <a:latin typeface="Times New Roman" pitchFamily="18" charset="0"/>
              </a:rPr>
              <a:t>İYİ İNSAN OLARAK YETİŞMENİN BERABERİNDE BAŞARIYI DA GETİRDİĞİ İSTATİKLERLE ORTAYA KONMUŞTUR.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Başlık"/>
          <p:cNvSpPr>
            <a:spLocks noGrp="1"/>
          </p:cNvSpPr>
          <p:nvPr>
            <p:ph type="title"/>
          </p:nvPr>
        </p:nvSpPr>
        <p:spPr>
          <a:xfrm>
            <a:off x="179388" y="333375"/>
            <a:ext cx="8715375" cy="758825"/>
          </a:xfrm>
        </p:spPr>
        <p:txBody>
          <a:bodyPr>
            <a:normAutofit/>
          </a:bodyPr>
          <a:lstStyle/>
          <a:p>
            <a:pPr eaLnBrk="1" fontAlgn="auto" hangingPunct="1">
              <a:spcAft>
                <a:spcPts val="0"/>
              </a:spcAft>
              <a:defRPr/>
            </a:pPr>
            <a:r>
              <a:rPr lang="tr-TR" dirty="0" smtClean="0">
                <a:solidFill>
                  <a:srgbClr val="89006F"/>
                </a:solidFill>
              </a:rPr>
              <a:t>  </a:t>
            </a:r>
            <a:r>
              <a:rPr lang="tr-TR" dirty="0" smtClean="0">
                <a:solidFill>
                  <a:srgbClr val="89006F"/>
                </a:solidFill>
                <a:latin typeface="Comic Sans MS" pitchFamily="66" charset="0"/>
              </a:rPr>
              <a:t>Türk Mİllî Eğİtİmİnİn AmaçlarI</a:t>
            </a:r>
          </a:p>
        </p:txBody>
      </p:sp>
      <p:sp>
        <p:nvSpPr>
          <p:cNvPr id="38915" name="2 İçerik Yer Tutucusu"/>
          <p:cNvSpPr>
            <a:spLocks noGrp="1"/>
          </p:cNvSpPr>
          <p:nvPr>
            <p:ph idx="1"/>
          </p:nvPr>
        </p:nvSpPr>
        <p:spPr>
          <a:xfrm>
            <a:off x="3071813" y="1527175"/>
            <a:ext cx="5734050" cy="4572000"/>
          </a:xfrm>
        </p:spPr>
        <p:txBody>
          <a:bodyPr>
            <a:normAutofit fontScale="92500"/>
          </a:bodyPr>
          <a:lstStyle/>
          <a:p>
            <a:pPr marL="381000" indent="-381000" algn="just" eaLnBrk="1" fontAlgn="auto" hangingPunct="1">
              <a:spcAft>
                <a:spcPts val="0"/>
              </a:spcAft>
              <a:buFont typeface="Georgia" pitchFamily="18" charset="0"/>
              <a:buNone/>
              <a:defRPr/>
            </a:pPr>
            <a:r>
              <a:rPr lang="tr-TR" sz="2800" b="1" dirty="0" smtClean="0">
                <a:latin typeface="Comic Sans MS" pitchFamily="66" charset="0"/>
              </a:rPr>
              <a:t>           Beden, zihin, ahlak, ruh ve duygu bakımlarından dengeli ve sağlıklı şekilde gelişmiş bir kişiliğe ve karaktere, hür ve bilimsel düşünme gücüne, geniş bir dünya görüşüne sahip, insan haklarına saygılı, kişilik ve teşebbüslere değer veren, topluma karşı sorumluluk duyan; yapıcı, yaratıcı ve verimli kişiler olarak yetiştirmek;</a:t>
            </a:r>
          </a:p>
          <a:p>
            <a:pPr marL="381000" indent="-381000" algn="just" eaLnBrk="1" fontAlgn="auto" hangingPunct="1">
              <a:lnSpc>
                <a:spcPct val="90000"/>
              </a:lnSpc>
              <a:spcAft>
                <a:spcPts val="0"/>
              </a:spcAft>
              <a:buFont typeface="Wingdings 2" pitchFamily="18" charset="2"/>
              <a:buNone/>
              <a:defRPr/>
            </a:pPr>
            <a:endParaRPr lang="tr-TR" sz="2800" b="1" dirty="0" smtClean="0"/>
          </a:p>
        </p:txBody>
      </p:sp>
      <p:pic>
        <p:nvPicPr>
          <p:cNvPr id="30723" name="Picture 1"/>
          <p:cNvPicPr>
            <a:picLocks noChangeAspect="1" noChangeArrowheads="1"/>
          </p:cNvPicPr>
          <p:nvPr/>
        </p:nvPicPr>
        <p:blipFill>
          <a:blip r:embed="rId2"/>
          <a:srcRect/>
          <a:stretch>
            <a:fillRect/>
          </a:stretch>
        </p:blipFill>
        <p:spPr bwMode="auto">
          <a:xfrm>
            <a:off x="642938" y="2143125"/>
            <a:ext cx="2438400" cy="1828800"/>
          </a:xfrm>
          <a:prstGeom prst="rect">
            <a:avLst/>
          </a:prstGeom>
          <a:noFill/>
          <a:ln w="9525">
            <a:noFill/>
            <a:round/>
            <a:headEnd/>
            <a:tailEnd/>
          </a:ln>
        </p:spPr>
      </p:pic>
    </p:spTree>
  </p:cSld>
  <p:clrMapOvr>
    <a:masterClrMapping/>
  </p:clrMapOvr>
  <p:transition spd="slow">
    <p:strip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fontAlgn="auto" hangingPunct="1">
              <a:spcAft>
                <a:spcPts val="0"/>
              </a:spcAft>
              <a:defRPr/>
            </a:pPr>
            <a:r>
              <a:rPr lang="tr-TR" sz="4000" dirty="0" smtClean="0">
                <a:latin typeface="Comic Sans MS" pitchFamily="66" charset="0"/>
              </a:rPr>
              <a:t>DEĞERLERİMİZ</a:t>
            </a:r>
          </a:p>
        </p:txBody>
      </p:sp>
      <p:sp>
        <p:nvSpPr>
          <p:cNvPr id="31746" name="Rectangle 3"/>
          <p:cNvSpPr>
            <a:spLocks noGrp="1" noChangeArrowheads="1"/>
          </p:cNvSpPr>
          <p:nvPr>
            <p:ph idx="1"/>
          </p:nvPr>
        </p:nvSpPr>
        <p:spPr>
          <a:xfrm>
            <a:off x="533400" y="116632"/>
            <a:ext cx="6554867" cy="5040560"/>
          </a:xfrm>
        </p:spPr>
        <p:txBody>
          <a:bodyPr>
            <a:noAutofit/>
          </a:bodyPr>
          <a:lstStyle/>
          <a:p>
            <a:pPr eaLnBrk="1" hangingPunct="1">
              <a:lnSpc>
                <a:spcPct val="80000"/>
              </a:lnSpc>
            </a:pPr>
            <a:r>
              <a:rPr lang="tr-TR" sz="1400" b="1" dirty="0" smtClean="0">
                <a:solidFill>
                  <a:schemeClr val="tx1"/>
                </a:solidFill>
                <a:latin typeface="Comic Sans MS" pitchFamily="66" charset="0"/>
              </a:rPr>
              <a:t>Zarar vermemek, zararı önlemek</a:t>
            </a:r>
          </a:p>
          <a:p>
            <a:pPr eaLnBrk="1" hangingPunct="1">
              <a:lnSpc>
                <a:spcPct val="80000"/>
              </a:lnSpc>
            </a:pPr>
            <a:r>
              <a:rPr lang="tr-TR" sz="1400" b="1" dirty="0" smtClean="0">
                <a:solidFill>
                  <a:schemeClr val="tx1"/>
                </a:solidFill>
                <a:latin typeface="Comic Sans MS" pitchFamily="66" charset="0"/>
              </a:rPr>
              <a:t>İnsan Sevgisi, İnsan yaşamı kutsaldır</a:t>
            </a:r>
          </a:p>
          <a:p>
            <a:pPr eaLnBrk="1" hangingPunct="1">
              <a:lnSpc>
                <a:spcPct val="80000"/>
              </a:lnSpc>
            </a:pPr>
            <a:r>
              <a:rPr lang="tr-TR" sz="1400" b="1" dirty="0" smtClean="0">
                <a:solidFill>
                  <a:schemeClr val="tx1"/>
                </a:solidFill>
                <a:latin typeface="Comic Sans MS" pitchFamily="66" charset="0"/>
              </a:rPr>
              <a:t>Saygı</a:t>
            </a:r>
          </a:p>
          <a:p>
            <a:pPr eaLnBrk="1" hangingPunct="1">
              <a:lnSpc>
                <a:spcPct val="80000"/>
              </a:lnSpc>
            </a:pPr>
            <a:r>
              <a:rPr lang="tr-TR" sz="1400" b="1" dirty="0" smtClean="0">
                <a:solidFill>
                  <a:schemeClr val="tx1"/>
                </a:solidFill>
                <a:latin typeface="Comic Sans MS" pitchFamily="66" charset="0"/>
              </a:rPr>
              <a:t>Yaşamın değeri</a:t>
            </a:r>
          </a:p>
          <a:p>
            <a:pPr eaLnBrk="1" hangingPunct="1">
              <a:lnSpc>
                <a:spcPct val="80000"/>
              </a:lnSpc>
            </a:pPr>
            <a:r>
              <a:rPr lang="tr-TR" sz="1400" b="1" dirty="0" smtClean="0">
                <a:solidFill>
                  <a:schemeClr val="tx1"/>
                </a:solidFill>
                <a:latin typeface="Comic Sans MS" pitchFamily="66" charset="0"/>
              </a:rPr>
              <a:t>Adalet</a:t>
            </a:r>
          </a:p>
          <a:p>
            <a:pPr eaLnBrk="1" hangingPunct="1">
              <a:lnSpc>
                <a:spcPct val="80000"/>
              </a:lnSpc>
            </a:pPr>
            <a:r>
              <a:rPr lang="tr-TR" sz="1400" b="1" dirty="0" smtClean="0">
                <a:solidFill>
                  <a:schemeClr val="tx1"/>
                </a:solidFill>
                <a:latin typeface="Comic Sans MS" pitchFamily="66" charset="0"/>
              </a:rPr>
              <a:t>Eşitlik</a:t>
            </a:r>
          </a:p>
          <a:p>
            <a:pPr eaLnBrk="1" hangingPunct="1">
              <a:lnSpc>
                <a:spcPct val="80000"/>
              </a:lnSpc>
            </a:pPr>
            <a:r>
              <a:rPr lang="tr-TR" sz="1400" b="1" dirty="0" smtClean="0">
                <a:solidFill>
                  <a:schemeClr val="tx1"/>
                </a:solidFill>
                <a:latin typeface="Comic Sans MS" pitchFamily="66" charset="0"/>
              </a:rPr>
              <a:t>Sözünde durmak</a:t>
            </a:r>
          </a:p>
          <a:p>
            <a:pPr eaLnBrk="1" hangingPunct="1">
              <a:lnSpc>
                <a:spcPct val="80000"/>
              </a:lnSpc>
            </a:pPr>
            <a:r>
              <a:rPr lang="tr-TR" sz="1400" b="1" dirty="0" smtClean="0">
                <a:solidFill>
                  <a:schemeClr val="tx1"/>
                </a:solidFill>
                <a:latin typeface="Comic Sans MS" pitchFamily="66" charset="0"/>
              </a:rPr>
              <a:t>Özel yaşamın gizliliği</a:t>
            </a:r>
          </a:p>
          <a:p>
            <a:pPr eaLnBrk="1" hangingPunct="1">
              <a:lnSpc>
                <a:spcPct val="80000"/>
              </a:lnSpc>
            </a:pPr>
            <a:r>
              <a:rPr lang="tr-TR" sz="1400" b="1" dirty="0" smtClean="0">
                <a:solidFill>
                  <a:schemeClr val="tx1"/>
                </a:solidFill>
                <a:latin typeface="Comic Sans MS" pitchFamily="66" charset="0"/>
              </a:rPr>
              <a:t>Mülkiyet hakkı</a:t>
            </a:r>
          </a:p>
          <a:p>
            <a:pPr eaLnBrk="1" hangingPunct="1">
              <a:lnSpc>
                <a:spcPct val="80000"/>
              </a:lnSpc>
            </a:pPr>
            <a:r>
              <a:rPr lang="tr-TR" sz="1400" b="1" dirty="0" smtClean="0">
                <a:solidFill>
                  <a:schemeClr val="tx1"/>
                </a:solidFill>
                <a:latin typeface="Comic Sans MS" pitchFamily="66" charset="0"/>
              </a:rPr>
              <a:t>Yurt ve Bayrak sevgisi, Ulus sevgisi</a:t>
            </a:r>
          </a:p>
          <a:p>
            <a:pPr eaLnBrk="1" hangingPunct="1">
              <a:lnSpc>
                <a:spcPct val="80000"/>
              </a:lnSpc>
            </a:pPr>
            <a:r>
              <a:rPr lang="tr-TR" sz="1400" b="1" dirty="0" smtClean="0">
                <a:solidFill>
                  <a:schemeClr val="tx1"/>
                </a:solidFill>
                <a:latin typeface="Comic Sans MS" pitchFamily="66" charset="0"/>
              </a:rPr>
              <a:t>Aile Bağlılığı</a:t>
            </a:r>
          </a:p>
          <a:p>
            <a:pPr eaLnBrk="1" hangingPunct="1">
              <a:lnSpc>
                <a:spcPct val="80000"/>
              </a:lnSpc>
            </a:pPr>
            <a:r>
              <a:rPr lang="tr-TR" sz="1400" b="1" dirty="0" smtClean="0">
                <a:solidFill>
                  <a:schemeClr val="tx1"/>
                </a:solidFill>
                <a:latin typeface="Comic Sans MS" pitchFamily="66" charset="0"/>
              </a:rPr>
              <a:t>Sorumluluk</a:t>
            </a:r>
          </a:p>
          <a:p>
            <a:pPr eaLnBrk="1" hangingPunct="1">
              <a:lnSpc>
                <a:spcPct val="80000"/>
              </a:lnSpc>
            </a:pPr>
            <a:r>
              <a:rPr lang="tr-TR" sz="1400" b="1" dirty="0" smtClean="0">
                <a:solidFill>
                  <a:schemeClr val="tx1"/>
                </a:solidFill>
                <a:latin typeface="Comic Sans MS" pitchFamily="66" charset="0"/>
              </a:rPr>
              <a:t>Başarı</a:t>
            </a:r>
          </a:p>
          <a:p>
            <a:pPr eaLnBrk="1" hangingPunct="1">
              <a:lnSpc>
                <a:spcPct val="80000"/>
              </a:lnSpc>
            </a:pPr>
            <a:r>
              <a:rPr lang="tr-TR" sz="1400" b="1" dirty="0" smtClean="0">
                <a:solidFill>
                  <a:schemeClr val="tx1"/>
                </a:solidFill>
                <a:latin typeface="Comic Sans MS" pitchFamily="66" charset="0"/>
              </a:rPr>
              <a:t>Duyarlılık</a:t>
            </a:r>
          </a:p>
          <a:p>
            <a:pPr eaLnBrk="1" hangingPunct="1">
              <a:lnSpc>
                <a:spcPct val="80000"/>
              </a:lnSpc>
            </a:pPr>
            <a:r>
              <a:rPr lang="tr-TR" sz="1400" b="1" dirty="0" smtClean="0">
                <a:solidFill>
                  <a:schemeClr val="tx1"/>
                </a:solidFill>
                <a:latin typeface="Comic Sans MS" pitchFamily="66" charset="0"/>
              </a:rPr>
              <a:t>Hoşgörü</a:t>
            </a:r>
          </a:p>
          <a:p>
            <a:pPr eaLnBrk="1" hangingPunct="1">
              <a:lnSpc>
                <a:spcPct val="80000"/>
              </a:lnSpc>
            </a:pPr>
            <a:r>
              <a:rPr lang="tr-TR" sz="1400" b="1" dirty="0" smtClean="0">
                <a:solidFill>
                  <a:schemeClr val="tx1"/>
                </a:solidFill>
                <a:latin typeface="Comic Sans MS" pitchFamily="66" charset="0"/>
              </a:rPr>
              <a:t>İşbirliği ve yardımlaşma</a:t>
            </a:r>
          </a:p>
        </p:txBody>
      </p:sp>
      <p:pic>
        <p:nvPicPr>
          <p:cNvPr id="31747" name="Picture 1"/>
          <p:cNvPicPr>
            <a:picLocks noChangeAspect="1" noChangeArrowheads="1"/>
          </p:cNvPicPr>
          <p:nvPr/>
        </p:nvPicPr>
        <p:blipFill>
          <a:blip r:embed="rId2"/>
          <a:srcRect/>
          <a:stretch>
            <a:fillRect/>
          </a:stretch>
        </p:blipFill>
        <p:spPr bwMode="auto">
          <a:xfrm>
            <a:off x="5357813" y="1928813"/>
            <a:ext cx="3786187" cy="4714875"/>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bwMode="auto">
          <a:xfrm>
            <a:off x="457200" y="4509120"/>
            <a:ext cx="8686800" cy="2088232"/>
          </a:xfrm>
          <a:noFill/>
        </p:spPr>
        <p:txBody>
          <a:bodyPr wrap="square" lIns="91440" tIns="45720" rIns="91440" bIns="45720" numCol="1" anchorCtr="0" compatLnSpc="1">
            <a:prstTxWarp prst="textNoShape">
              <a:avLst/>
            </a:prstTxWarp>
          </a:bodyPr>
          <a:lstStyle/>
          <a:p>
            <a:endParaRPr lang="tr-TR" sz="2600" b="1" cap="none" dirty="0" smtClean="0">
              <a:effectLst/>
            </a:endParaRPr>
          </a:p>
        </p:txBody>
      </p:sp>
      <p:sp>
        <p:nvSpPr>
          <p:cNvPr id="51203" name="Rectangle 3"/>
          <p:cNvSpPr>
            <a:spLocks noGrp="1"/>
          </p:cNvSpPr>
          <p:nvPr>
            <p:ph idx="1"/>
          </p:nvPr>
        </p:nvSpPr>
        <p:spPr/>
        <p:txBody>
          <a:bodyPr>
            <a:normAutofit fontScale="85000" lnSpcReduction="20000"/>
          </a:bodyPr>
          <a:lstStyle/>
          <a:p>
            <a:pPr eaLnBrk="1" hangingPunct="1">
              <a:lnSpc>
                <a:spcPct val="80000"/>
              </a:lnSpc>
            </a:pPr>
            <a:r>
              <a:rPr lang="tr-TR" sz="2000" smtClean="0"/>
              <a:t>Cesur olmak</a:t>
            </a:r>
          </a:p>
          <a:p>
            <a:pPr eaLnBrk="1" hangingPunct="1">
              <a:lnSpc>
                <a:spcPct val="80000"/>
              </a:lnSpc>
            </a:pPr>
            <a:r>
              <a:rPr lang="tr-TR" sz="2000" smtClean="0"/>
              <a:t>Araştırmacı olmak</a:t>
            </a:r>
          </a:p>
          <a:p>
            <a:pPr eaLnBrk="1" hangingPunct="1">
              <a:lnSpc>
                <a:spcPct val="80000"/>
              </a:lnSpc>
            </a:pPr>
            <a:r>
              <a:rPr lang="tr-TR" sz="2000" smtClean="0"/>
              <a:t>Sorumluluk sahibi olmak (görev bilinci)</a:t>
            </a:r>
          </a:p>
          <a:p>
            <a:pPr eaLnBrk="1" hangingPunct="1">
              <a:lnSpc>
                <a:spcPct val="80000"/>
              </a:lnSpc>
            </a:pPr>
            <a:r>
              <a:rPr lang="tr-TR" sz="2000" smtClean="0"/>
              <a:t>Meraklı olmak</a:t>
            </a:r>
          </a:p>
          <a:p>
            <a:pPr eaLnBrk="1" hangingPunct="1">
              <a:lnSpc>
                <a:spcPct val="80000"/>
              </a:lnSpc>
            </a:pPr>
            <a:r>
              <a:rPr lang="tr-TR" sz="2000" smtClean="0"/>
              <a:t>Çalışkan olmak</a:t>
            </a:r>
          </a:p>
          <a:p>
            <a:pPr eaLnBrk="1" hangingPunct="1">
              <a:lnSpc>
                <a:spcPct val="80000"/>
              </a:lnSpc>
            </a:pPr>
            <a:r>
              <a:rPr lang="tr-TR" sz="2000" smtClean="0"/>
              <a:t>Güvenilir olmak</a:t>
            </a:r>
          </a:p>
          <a:p>
            <a:pPr eaLnBrk="1" hangingPunct="1">
              <a:lnSpc>
                <a:spcPct val="80000"/>
              </a:lnSpc>
            </a:pPr>
            <a:r>
              <a:rPr lang="tr-TR" sz="2000" smtClean="0"/>
              <a:t>Girişimci olmak</a:t>
            </a:r>
          </a:p>
          <a:p>
            <a:pPr eaLnBrk="1" hangingPunct="1">
              <a:lnSpc>
                <a:spcPct val="80000"/>
              </a:lnSpc>
            </a:pPr>
            <a:r>
              <a:rPr lang="tr-TR" sz="2000" smtClean="0"/>
              <a:t>Tutumlu olmak</a:t>
            </a:r>
          </a:p>
          <a:p>
            <a:pPr eaLnBrk="1" hangingPunct="1">
              <a:lnSpc>
                <a:spcPct val="80000"/>
              </a:lnSpc>
            </a:pPr>
            <a:r>
              <a:rPr lang="tr-TR" sz="2000" smtClean="0"/>
              <a:t>Hayattan tat almak</a:t>
            </a:r>
          </a:p>
          <a:p>
            <a:pPr eaLnBrk="1" hangingPunct="1">
              <a:lnSpc>
                <a:spcPct val="80000"/>
              </a:lnSpc>
            </a:pPr>
            <a:r>
              <a:rPr lang="tr-TR" sz="2000" smtClean="0"/>
              <a:t>Saygılı olmak</a:t>
            </a:r>
          </a:p>
          <a:p>
            <a:pPr eaLnBrk="1" hangingPunct="1">
              <a:lnSpc>
                <a:spcPct val="80000"/>
              </a:lnSpc>
            </a:pPr>
            <a:r>
              <a:rPr lang="tr-TR" sz="2000" smtClean="0"/>
              <a:t>Başarılı olmak</a:t>
            </a:r>
          </a:p>
          <a:p>
            <a:pPr eaLnBrk="1" hangingPunct="1">
              <a:lnSpc>
                <a:spcPct val="80000"/>
              </a:lnSpc>
            </a:pPr>
            <a:r>
              <a:rPr lang="tr-TR" sz="2000" smtClean="0"/>
              <a:t>Üretken olmak</a:t>
            </a:r>
          </a:p>
          <a:p>
            <a:pPr eaLnBrk="1" hangingPunct="1">
              <a:lnSpc>
                <a:spcPct val="80000"/>
              </a:lnSpc>
            </a:pPr>
            <a:r>
              <a:rPr lang="tr-TR" sz="2000" smtClean="0"/>
              <a:t>Adaletli olmak …… vb</a:t>
            </a:r>
          </a:p>
          <a:p>
            <a:endParaRPr lang="tr-TR" sz="28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latin typeface="Comic Sans MS" pitchFamily="66" charset="0"/>
              </a:rPr>
              <a:t>DEĞER EĞİTİMİ NEDEN GEREKLİ? </a:t>
            </a:r>
            <a:endParaRPr lang="tr-TR" dirty="0">
              <a:latin typeface="Comic Sans MS" pitchFamily="66" charset="0"/>
            </a:endParaRPr>
          </a:p>
        </p:txBody>
      </p:sp>
      <p:sp>
        <p:nvSpPr>
          <p:cNvPr id="3" name="2 İçerik Yer Tutucusu"/>
          <p:cNvSpPr>
            <a:spLocks noGrp="1"/>
          </p:cNvSpPr>
          <p:nvPr>
            <p:ph idx="1"/>
          </p:nvPr>
        </p:nvSpPr>
        <p:spPr>
          <a:xfrm>
            <a:off x="533400" y="533400"/>
            <a:ext cx="6630888" cy="4335760"/>
          </a:xfrm>
        </p:spPr>
        <p:txBody>
          <a:bodyPr>
            <a:noAutofit/>
          </a:bodyPr>
          <a:lstStyle/>
          <a:p>
            <a:pPr eaLnBrk="1" fontAlgn="auto" hangingPunct="1">
              <a:spcAft>
                <a:spcPts val="0"/>
              </a:spcAft>
              <a:buFont typeface="Wingdings 2"/>
              <a:buChar char=""/>
              <a:defRPr/>
            </a:pPr>
            <a:r>
              <a:rPr lang="tr-TR" dirty="0">
                <a:latin typeface="Comic Sans MS" pitchFamily="66" charset="0"/>
              </a:rPr>
              <a:t>Okullar sadece akademik </a:t>
            </a:r>
            <a:r>
              <a:rPr lang="tr-TR" dirty="0" smtClean="0">
                <a:latin typeface="Comic Sans MS" pitchFamily="66" charset="0"/>
              </a:rPr>
              <a:t>açıdan başarılı bireylerin yetiştirildiği </a:t>
            </a:r>
            <a:r>
              <a:rPr lang="tr-TR" dirty="0">
                <a:latin typeface="Comic Sans MS" pitchFamily="66" charset="0"/>
              </a:rPr>
              <a:t>kurumlar </a:t>
            </a:r>
            <a:r>
              <a:rPr lang="tr-TR" dirty="0" smtClean="0">
                <a:latin typeface="Comic Sans MS" pitchFamily="66" charset="0"/>
              </a:rPr>
              <a:t>olarak düşünülemezler</a:t>
            </a:r>
            <a:r>
              <a:rPr lang="tr-TR" dirty="0">
                <a:latin typeface="Comic Sans MS" pitchFamily="66" charset="0"/>
              </a:rPr>
              <a:t>. Temel insani </a:t>
            </a:r>
            <a:r>
              <a:rPr lang="tr-TR" dirty="0" smtClean="0">
                <a:latin typeface="Comic Sans MS" pitchFamily="66" charset="0"/>
              </a:rPr>
              <a:t>değerleri benimsemiş </a:t>
            </a:r>
            <a:r>
              <a:rPr lang="tr-TR" dirty="0">
                <a:latin typeface="Comic Sans MS" pitchFamily="66" charset="0"/>
              </a:rPr>
              <a:t>bireyler </a:t>
            </a:r>
            <a:r>
              <a:rPr lang="tr-TR" dirty="0" smtClean="0">
                <a:latin typeface="Comic Sans MS" pitchFamily="66" charset="0"/>
              </a:rPr>
              <a:t>yetiştirmek </a:t>
            </a:r>
            <a:r>
              <a:rPr lang="tr-TR" dirty="0">
                <a:latin typeface="Comic Sans MS" pitchFamily="66" charset="0"/>
              </a:rPr>
              <a:t>de okulun </a:t>
            </a:r>
            <a:r>
              <a:rPr lang="tr-TR" dirty="0" smtClean="0">
                <a:latin typeface="Comic Sans MS" pitchFamily="66" charset="0"/>
              </a:rPr>
              <a:t>temel misyonu arasındadır</a:t>
            </a:r>
            <a:r>
              <a:rPr lang="tr-TR" dirty="0">
                <a:latin typeface="Comic Sans MS" pitchFamily="66" charset="0"/>
              </a:rPr>
              <a:t>. </a:t>
            </a:r>
            <a:r>
              <a:rPr lang="tr-TR" dirty="0" smtClean="0">
                <a:latin typeface="Comic Sans MS" pitchFamily="66" charset="0"/>
              </a:rPr>
              <a:t>Çağın getirdiği </a:t>
            </a:r>
            <a:r>
              <a:rPr lang="tr-TR" dirty="0">
                <a:latin typeface="Comic Sans MS" pitchFamily="66" charset="0"/>
              </a:rPr>
              <a:t>olumsuz durumlar </a:t>
            </a:r>
            <a:r>
              <a:rPr lang="tr-TR" dirty="0" smtClean="0">
                <a:latin typeface="Comic Sans MS" pitchFamily="66" charset="0"/>
              </a:rPr>
              <a:t>karşısında</a:t>
            </a:r>
            <a:r>
              <a:rPr lang="tr-TR" dirty="0">
                <a:latin typeface="Comic Sans MS" pitchFamily="66" charset="0"/>
              </a:rPr>
              <a:t>, </a:t>
            </a:r>
            <a:r>
              <a:rPr lang="tr-TR" dirty="0" smtClean="0">
                <a:latin typeface="Comic Sans MS" pitchFamily="66" charset="0"/>
              </a:rPr>
              <a:t>okullar öğrencilerine </a:t>
            </a:r>
            <a:r>
              <a:rPr lang="tr-TR" dirty="0">
                <a:latin typeface="Comic Sans MS" pitchFamily="66" charset="0"/>
              </a:rPr>
              <a:t>“iyi” tercihler yapabilmek için seçenekler gösterebilmeli ve </a:t>
            </a:r>
            <a:r>
              <a:rPr lang="tr-TR" dirty="0" smtClean="0">
                <a:latin typeface="Comic Sans MS" pitchFamily="66" charset="0"/>
              </a:rPr>
              <a:t>aynı zamanda bu tercihleri </a:t>
            </a:r>
            <a:r>
              <a:rPr lang="tr-TR" dirty="0">
                <a:latin typeface="Comic Sans MS" pitchFamily="66" charset="0"/>
              </a:rPr>
              <a:t>yapabilme stratejilerini sunabilmelidirler. </a:t>
            </a:r>
            <a:r>
              <a:rPr lang="tr-TR" dirty="0" smtClean="0">
                <a:latin typeface="Comic Sans MS" pitchFamily="66" charset="0"/>
              </a:rPr>
              <a:t>Değerler eğitiminin gerekliliği insanlar arasında bazı </a:t>
            </a:r>
            <a:r>
              <a:rPr lang="tr-TR" dirty="0">
                <a:latin typeface="Comic Sans MS" pitchFamily="66" charset="0"/>
              </a:rPr>
              <a:t>“</a:t>
            </a:r>
            <a:r>
              <a:rPr lang="tr-TR" dirty="0" smtClean="0">
                <a:latin typeface="Comic Sans MS" pitchFamily="66" charset="0"/>
              </a:rPr>
              <a:t>duyarlılıkların” kayboluşu</a:t>
            </a:r>
            <a:r>
              <a:rPr lang="tr-TR" dirty="0">
                <a:latin typeface="Comic Sans MS" pitchFamily="66" charset="0"/>
              </a:rPr>
              <a:t>, gençler </a:t>
            </a:r>
            <a:r>
              <a:rPr lang="tr-TR" dirty="0" smtClean="0">
                <a:latin typeface="Comic Sans MS" pitchFamily="66" charset="0"/>
              </a:rPr>
              <a:t>arasında aşağıdaki </a:t>
            </a:r>
            <a:r>
              <a:rPr lang="tr-TR" dirty="0">
                <a:latin typeface="Comic Sans MS" pitchFamily="66" charset="0"/>
              </a:rPr>
              <a:t>“</a:t>
            </a:r>
            <a:r>
              <a:rPr lang="tr-TR" dirty="0" smtClean="0">
                <a:latin typeface="Comic Sans MS" pitchFamily="66" charset="0"/>
              </a:rPr>
              <a:t>olguların</a:t>
            </a:r>
            <a:r>
              <a:rPr lang="tr-TR" dirty="0">
                <a:latin typeface="Comic Sans MS" pitchFamily="66" charset="0"/>
              </a:rPr>
              <a:t>” </a:t>
            </a:r>
            <a:r>
              <a:rPr lang="tr-TR" dirty="0" smtClean="0">
                <a:latin typeface="Comic Sans MS" pitchFamily="66" charset="0"/>
              </a:rPr>
              <a:t>günden güne çoğaldığı eğitimcilerin </a:t>
            </a:r>
            <a:r>
              <a:rPr lang="tr-TR" dirty="0">
                <a:latin typeface="Comic Sans MS" pitchFamily="66" charset="0"/>
              </a:rPr>
              <a:t>gözlemleri ve istatistikler ile </a:t>
            </a:r>
            <a:r>
              <a:rPr lang="tr-TR" dirty="0" smtClean="0">
                <a:latin typeface="Comic Sans MS" pitchFamily="66" charset="0"/>
              </a:rPr>
              <a:t>ne yazık ki, doğrulanmaktadır:</a:t>
            </a:r>
            <a:endParaRPr lang="tr-TR" dirty="0">
              <a:latin typeface="Comic Sans MS"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00298" y="428604"/>
            <a:ext cx="6186502" cy="989034"/>
          </a:xfrm>
        </p:spPr>
        <p:txBody>
          <a:bodyPr>
            <a:normAutofit fontScale="90000"/>
          </a:bodyPr>
          <a:lstStyle/>
          <a:p>
            <a:pPr eaLnBrk="1" fontAlgn="auto" hangingPunct="1">
              <a:spcAft>
                <a:spcPts val="0"/>
              </a:spcAft>
              <a:defRPr/>
            </a:pPr>
            <a:r>
              <a:rPr lang="tr-TR" dirty="0" smtClean="0">
                <a:latin typeface="Comic Sans MS" pitchFamily="66" charset="0"/>
              </a:rPr>
              <a:t>DEĞER EĞİTİMİ NEDEN GEREKLİ? </a:t>
            </a:r>
            <a:endParaRPr lang="tr-TR" dirty="0">
              <a:latin typeface="Comic Sans MS" pitchFamily="66" charset="0"/>
            </a:endParaRPr>
          </a:p>
        </p:txBody>
      </p:sp>
      <p:sp>
        <p:nvSpPr>
          <p:cNvPr id="3" name="2 İçerik Yer Tutucusu"/>
          <p:cNvSpPr>
            <a:spLocks noGrp="1"/>
          </p:cNvSpPr>
          <p:nvPr>
            <p:ph idx="1"/>
          </p:nvPr>
        </p:nvSpPr>
        <p:spPr>
          <a:xfrm>
            <a:off x="457200" y="2071688"/>
            <a:ext cx="8229600" cy="4054475"/>
          </a:xfrm>
        </p:spPr>
        <p:txBody>
          <a:bodyPr>
            <a:normAutofit/>
          </a:bodyPr>
          <a:lstStyle/>
          <a:p>
            <a:pPr eaLnBrk="1" fontAlgn="auto" hangingPunct="1">
              <a:spcAft>
                <a:spcPts val="0"/>
              </a:spcAft>
              <a:buFont typeface="Wingdings 2"/>
              <a:buChar char=""/>
              <a:defRPr/>
            </a:pPr>
            <a:r>
              <a:rPr lang="tr-TR" dirty="0" smtClean="0">
                <a:latin typeface="Comic Sans MS" pitchFamily="66" charset="0"/>
              </a:rPr>
              <a:t>1- Yükselen şiddet eğilimleri,</a:t>
            </a:r>
          </a:p>
          <a:p>
            <a:pPr eaLnBrk="1" fontAlgn="auto" hangingPunct="1">
              <a:spcAft>
                <a:spcPts val="0"/>
              </a:spcAft>
              <a:buFont typeface="Wingdings 2"/>
              <a:buChar char=""/>
              <a:defRPr/>
            </a:pPr>
            <a:r>
              <a:rPr lang="tr-TR" dirty="0" smtClean="0">
                <a:latin typeface="Comic Sans MS" pitchFamily="66" charset="0"/>
              </a:rPr>
              <a:t>2- Sahtekârlıkta artış (yalan söyleme, kopya çekme ve hırsızlık),</a:t>
            </a:r>
          </a:p>
          <a:p>
            <a:pPr eaLnBrk="1" fontAlgn="auto" hangingPunct="1">
              <a:spcAft>
                <a:spcPts val="0"/>
              </a:spcAft>
              <a:buFont typeface="Wingdings 2"/>
              <a:buChar char=""/>
              <a:defRPr/>
            </a:pPr>
            <a:r>
              <a:rPr lang="tr-TR" dirty="0" smtClean="0">
                <a:latin typeface="Comic Sans MS" pitchFamily="66" charset="0"/>
              </a:rPr>
              <a:t>3- Anne-babaya, öğretmene, yetkili kişilere karşı gelme,</a:t>
            </a:r>
          </a:p>
          <a:p>
            <a:pPr eaLnBrk="1" fontAlgn="auto" hangingPunct="1">
              <a:spcAft>
                <a:spcPts val="0"/>
              </a:spcAft>
              <a:buFont typeface="Wingdings 2"/>
              <a:buChar char=""/>
              <a:defRPr/>
            </a:pPr>
            <a:r>
              <a:rPr lang="tr-TR" dirty="0" smtClean="0">
                <a:latin typeface="Comic Sans MS" pitchFamily="66" charset="0"/>
              </a:rPr>
              <a:t>4- İş ahlâkında düşüş,</a:t>
            </a:r>
          </a:p>
          <a:p>
            <a:pPr eaLnBrk="1" fontAlgn="auto" hangingPunct="1">
              <a:spcAft>
                <a:spcPts val="0"/>
              </a:spcAft>
              <a:buFont typeface="Wingdings 2"/>
              <a:buChar char=""/>
              <a:defRPr/>
            </a:pPr>
            <a:r>
              <a:rPr lang="tr-TR" dirty="0" smtClean="0">
                <a:latin typeface="Comic Sans MS" pitchFamily="66" charset="0"/>
              </a:rPr>
              <a:t>5- Kişisel ve toplumsal sorumluluk bilincinde azalma,</a:t>
            </a:r>
          </a:p>
          <a:p>
            <a:pPr eaLnBrk="1" fontAlgn="auto" hangingPunct="1">
              <a:spcAft>
                <a:spcPts val="0"/>
              </a:spcAft>
              <a:buFont typeface="Wingdings 2"/>
              <a:buChar char=""/>
              <a:defRPr/>
            </a:pPr>
            <a:r>
              <a:rPr lang="tr-TR" dirty="0" smtClean="0">
                <a:latin typeface="Comic Sans MS" pitchFamily="66" charset="0"/>
              </a:rPr>
              <a:t>6- Kendine zarar verici davranışlarda (madde bağımlılığı) artış,</a:t>
            </a:r>
          </a:p>
          <a:p>
            <a:pPr eaLnBrk="1" fontAlgn="auto" hangingPunct="1">
              <a:spcAft>
                <a:spcPts val="0"/>
              </a:spcAft>
              <a:buFont typeface="Wingdings 2"/>
              <a:buChar char=""/>
              <a:defRPr/>
            </a:pPr>
            <a:endParaRPr lang="tr-TR" dirty="0"/>
          </a:p>
        </p:txBody>
      </p:sp>
      <p:pic>
        <p:nvPicPr>
          <p:cNvPr id="33795" name="Picture 4" descr="j0432640"/>
          <p:cNvPicPr>
            <a:picLocks noChangeAspect="1" noChangeArrowheads="1"/>
          </p:cNvPicPr>
          <p:nvPr/>
        </p:nvPicPr>
        <p:blipFill>
          <a:blip r:embed="rId2"/>
          <a:srcRect/>
          <a:stretch>
            <a:fillRect/>
          </a:stretch>
        </p:blipFill>
        <p:spPr bwMode="auto">
          <a:xfrm rot="-824525">
            <a:off x="144463" y="517525"/>
            <a:ext cx="2128837" cy="147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4213" y="260350"/>
            <a:ext cx="7772400" cy="431800"/>
          </a:xfrm>
        </p:spPr>
        <p:txBody>
          <a:bodyPr>
            <a:normAutofit fontScale="90000"/>
          </a:bodyPr>
          <a:lstStyle/>
          <a:p>
            <a:pPr eaLnBrk="1" fontAlgn="auto" hangingPunct="1">
              <a:spcAft>
                <a:spcPts val="0"/>
              </a:spcAft>
              <a:defRPr/>
            </a:pPr>
            <a:r>
              <a:rPr lang="tr-TR" sz="3200" b="1" dirty="0" smtClean="0">
                <a:solidFill>
                  <a:schemeClr val="tx1"/>
                </a:solidFill>
              </a:rPr>
              <a:t> </a:t>
            </a:r>
            <a:r>
              <a:rPr lang="tr-TR" sz="3200" dirty="0" smtClean="0">
                <a:solidFill>
                  <a:schemeClr val="tx1"/>
                </a:solidFill>
              </a:rPr>
              <a:t>Değerler boşluk kabul etmez…</a:t>
            </a:r>
          </a:p>
        </p:txBody>
      </p:sp>
      <p:sp>
        <p:nvSpPr>
          <p:cNvPr id="34818" name="Rectangle 3"/>
          <p:cNvSpPr>
            <a:spLocks noChangeArrowheads="1"/>
          </p:cNvSpPr>
          <p:nvPr/>
        </p:nvSpPr>
        <p:spPr bwMode="auto">
          <a:xfrm>
            <a:off x="0" y="5994400"/>
            <a:ext cx="9144000" cy="863600"/>
          </a:xfrm>
          <a:prstGeom prst="rect">
            <a:avLst/>
          </a:prstGeom>
          <a:solidFill>
            <a:srgbClr val="66FFFF"/>
          </a:solidFill>
          <a:ln w="9525">
            <a:solidFill>
              <a:schemeClr val="tx1"/>
            </a:solidFill>
            <a:miter lim="800000"/>
            <a:headEnd/>
            <a:tailEnd/>
          </a:ln>
        </p:spPr>
        <p:txBody>
          <a:bodyPr lIns="92075" tIns="46038" rIns="92075" bIns="46038"/>
          <a:lstStyle/>
          <a:p>
            <a:pPr algn="ctr"/>
            <a:r>
              <a:rPr lang="tr-TR" dirty="0">
                <a:solidFill>
                  <a:schemeClr val="accent1">
                    <a:lumMod val="75000"/>
                  </a:schemeClr>
                </a:solidFill>
                <a:latin typeface="Times New Roman Tur" pitchFamily="18" charset="0"/>
              </a:rPr>
              <a:t>Değeri olmayan insan yoktur;</a:t>
            </a:r>
          </a:p>
          <a:p>
            <a:pPr algn="ctr"/>
            <a:r>
              <a:rPr lang="tr-TR" dirty="0">
                <a:solidFill>
                  <a:schemeClr val="accent1">
                    <a:lumMod val="75000"/>
                  </a:schemeClr>
                </a:solidFill>
                <a:latin typeface="Times New Roman Tur" pitchFamily="18" charset="0"/>
              </a:rPr>
              <a:t>Kötü değerlerle donanmış insan olabilir…</a:t>
            </a:r>
          </a:p>
        </p:txBody>
      </p:sp>
      <p:pic>
        <p:nvPicPr>
          <p:cNvPr id="34819" name="Picture 4" descr="ANd9GcQhsXjcxunjyeCuYhxNM7PvyOllp0-5h2efT0dKRwRmtxrlfWAY-u_fTA">
            <a:hlinkClick r:id="rId2"/>
          </p:cNvPr>
          <p:cNvPicPr>
            <a:picLocks noChangeAspect="1" noChangeArrowheads="1"/>
          </p:cNvPicPr>
          <p:nvPr/>
        </p:nvPicPr>
        <p:blipFill>
          <a:blip r:embed="rId3"/>
          <a:srcRect/>
          <a:stretch>
            <a:fillRect/>
          </a:stretch>
        </p:blipFill>
        <p:spPr bwMode="auto">
          <a:xfrm>
            <a:off x="0" y="908050"/>
            <a:ext cx="9144000" cy="5113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solidFill>
                  <a:schemeClr val="tx1"/>
                </a:solidFill>
                <a:latin typeface="Comic Sans MS" pitchFamily="66" charset="0"/>
              </a:rPr>
              <a:t>DEĞER NEDİR?</a:t>
            </a:r>
            <a:endParaRPr lang="tr-TR" dirty="0">
              <a:solidFill>
                <a:schemeClr val="tx1"/>
              </a:solidFill>
              <a:latin typeface="Comic Sans MS" pitchFamily="66" charset="0"/>
            </a:endParaRPr>
          </a:p>
        </p:txBody>
      </p:sp>
      <p:sp>
        <p:nvSpPr>
          <p:cNvPr id="3" name="2 İçerik Yer Tutucusu"/>
          <p:cNvSpPr>
            <a:spLocks noGrp="1"/>
          </p:cNvSpPr>
          <p:nvPr>
            <p:ph idx="1"/>
          </p:nvPr>
        </p:nvSpPr>
        <p:spPr/>
        <p:txBody>
          <a:bodyPr>
            <a:normAutofit/>
          </a:bodyPr>
          <a:lstStyle/>
          <a:p>
            <a:pPr eaLnBrk="1" fontAlgn="auto" hangingPunct="1">
              <a:spcAft>
                <a:spcPts val="0"/>
              </a:spcAft>
              <a:buFont typeface="Wingdings 2"/>
              <a:buNone/>
              <a:defRPr/>
            </a:pPr>
            <a:r>
              <a:rPr lang="tr-TR" dirty="0" smtClean="0">
                <a:latin typeface="Comic Sans MS" pitchFamily="66" charset="0"/>
              </a:rPr>
              <a:t>        Toplumsal </a:t>
            </a:r>
            <a:r>
              <a:rPr lang="tr-TR" dirty="0">
                <a:latin typeface="Comic Sans MS" pitchFamily="66" charset="0"/>
              </a:rPr>
              <a:t>anlamda </a:t>
            </a:r>
            <a:r>
              <a:rPr lang="tr-TR" b="1" dirty="0">
                <a:latin typeface="Comic Sans MS" pitchFamily="66" charset="0"/>
              </a:rPr>
              <a:t>değerler</a:t>
            </a:r>
            <a:r>
              <a:rPr lang="tr-TR" dirty="0">
                <a:latin typeface="Comic Sans MS" pitchFamily="66" charset="0"/>
              </a:rPr>
              <a:t>, toplum tarafından en iyi, en doğru ve en faydalı olduğu kabul edilen genelleştirilmiş davranış </a:t>
            </a:r>
            <a:r>
              <a:rPr lang="tr-TR" dirty="0" smtClean="0">
                <a:latin typeface="Comic Sans MS" pitchFamily="66" charset="0"/>
              </a:rPr>
              <a:t>prensipleridir.</a:t>
            </a:r>
          </a:p>
          <a:p>
            <a:pPr eaLnBrk="1" fontAlgn="auto" hangingPunct="1">
              <a:spcAft>
                <a:spcPts val="0"/>
              </a:spcAft>
              <a:buFont typeface="Wingdings 2"/>
              <a:buNone/>
              <a:defRPr/>
            </a:pPr>
            <a:r>
              <a:rPr lang="tr-TR" dirty="0" smtClean="0"/>
              <a:t>	Bir başka tanım;</a:t>
            </a:r>
          </a:p>
          <a:p>
            <a:pPr eaLnBrk="1" fontAlgn="auto" hangingPunct="1">
              <a:spcAft>
                <a:spcPts val="0"/>
              </a:spcAft>
              <a:buFont typeface="Wingdings 2"/>
              <a:buNone/>
              <a:defRPr/>
            </a:pPr>
            <a:r>
              <a:rPr lang="tr-TR" dirty="0" smtClean="0"/>
              <a:t>	Bir nesneye, varlığa veya faaliyete, bireysel ve toplumsal açıdan tanınan önem ya da üstünlük demektir. </a:t>
            </a:r>
          </a:p>
          <a:p>
            <a:pPr eaLnBrk="1" fontAlgn="auto" hangingPunct="1">
              <a:spcAft>
                <a:spcPts val="0"/>
              </a:spcAft>
              <a:buFont typeface="Wingdings 2"/>
              <a:buNone/>
              <a:defRPr/>
            </a:pPr>
            <a:r>
              <a:rPr lang="tr-TR" b="1" dirty="0" smtClean="0"/>
              <a:t>	</a:t>
            </a:r>
            <a:endParaRPr lang="tr-TR" dirty="0" smtClean="0"/>
          </a:p>
          <a:p>
            <a:pPr eaLnBrk="1" fontAlgn="auto" hangingPunct="1">
              <a:spcAft>
                <a:spcPts val="0"/>
              </a:spcAft>
              <a:buFont typeface="Wingdings 2"/>
              <a:buNone/>
              <a:defRPr/>
            </a:pPr>
            <a:r>
              <a:rPr lang="tr-TR" dirty="0"/>
              <a:t/>
            </a:r>
            <a:br>
              <a:rPr lang="tr-TR" dirty="0"/>
            </a:br>
            <a:r>
              <a:rPr lang="tr-TR" dirty="0" smtClean="0"/>
              <a:t> </a:t>
            </a:r>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908050"/>
          </a:xfrm>
        </p:spPr>
        <p:txBody>
          <a:bodyPr>
            <a:normAutofit fontScale="90000"/>
          </a:bodyPr>
          <a:lstStyle/>
          <a:p>
            <a:pPr eaLnBrk="1" fontAlgn="auto" hangingPunct="1">
              <a:spcAft>
                <a:spcPts val="0"/>
              </a:spcAft>
              <a:defRPr/>
            </a:pPr>
            <a:r>
              <a:rPr lang="tr-TR" sz="3000" b="1" smtClean="0"/>
              <a:t>İlke 2. </a:t>
            </a:r>
            <a:r>
              <a:rPr lang="tr-TR" sz="3000" smtClean="0"/>
              <a:t>Kalıtımla geçmez; çevresel etkenlere göre biçimlenir</a:t>
            </a:r>
          </a:p>
        </p:txBody>
      </p:sp>
      <p:pic>
        <p:nvPicPr>
          <p:cNvPr id="35842" name="Picture 3"/>
          <p:cNvPicPr>
            <a:picLocks noGrp="1" noChangeArrowheads="1"/>
          </p:cNvPicPr>
          <p:nvPr>
            <p:ph sz="half" idx="2"/>
          </p:nvPr>
        </p:nvPicPr>
        <p:blipFill>
          <a:blip r:embed="rId2"/>
          <a:srcRect/>
          <a:stretch>
            <a:fillRect/>
          </a:stretch>
        </p:blipFill>
        <p:spPr>
          <a:xfrm>
            <a:off x="0" y="836613"/>
            <a:ext cx="9144000" cy="5113337"/>
          </a:xfrm>
        </p:spPr>
      </p:pic>
      <p:sp>
        <p:nvSpPr>
          <p:cNvPr id="35843" name="Rectangle 4"/>
          <p:cNvSpPr>
            <a:spLocks noChangeArrowheads="1"/>
          </p:cNvSpPr>
          <p:nvPr/>
        </p:nvSpPr>
        <p:spPr bwMode="auto">
          <a:xfrm>
            <a:off x="0" y="5994400"/>
            <a:ext cx="9144000" cy="863600"/>
          </a:xfrm>
          <a:prstGeom prst="rect">
            <a:avLst/>
          </a:prstGeom>
          <a:solidFill>
            <a:srgbClr val="66FFFF"/>
          </a:solidFill>
          <a:ln w="9525">
            <a:solidFill>
              <a:schemeClr val="tx1"/>
            </a:solidFill>
            <a:miter lim="800000"/>
            <a:headEnd/>
            <a:tailEnd/>
          </a:ln>
        </p:spPr>
        <p:txBody>
          <a:bodyPr lIns="92075" tIns="46038" rIns="92075" bIns="46038"/>
          <a:lstStyle/>
          <a:p>
            <a:pPr algn="ctr"/>
            <a:r>
              <a:rPr lang="tr-TR" dirty="0">
                <a:solidFill>
                  <a:schemeClr val="bg2">
                    <a:lumMod val="50000"/>
                  </a:schemeClr>
                </a:solidFill>
                <a:latin typeface="Times New Roman Tur" pitchFamily="18" charset="0"/>
              </a:rPr>
              <a:t>Değerler, genetik yollardan geçmez; aile ve okul gibi ortamlarda öğrenilir…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60350"/>
            <a:ext cx="9144000" cy="431800"/>
          </a:xfrm>
        </p:spPr>
        <p:txBody>
          <a:bodyPr>
            <a:normAutofit fontScale="90000"/>
          </a:bodyPr>
          <a:lstStyle/>
          <a:p>
            <a:pPr eaLnBrk="1" fontAlgn="auto" hangingPunct="1">
              <a:spcAft>
                <a:spcPts val="0"/>
              </a:spcAft>
              <a:defRPr/>
            </a:pPr>
            <a:r>
              <a:rPr lang="tr-TR" sz="3000" b="1" smtClean="0"/>
              <a:t>İlke 3. </a:t>
            </a:r>
            <a:r>
              <a:rPr lang="tr-TR" sz="3000" smtClean="0"/>
              <a:t>Yaşayarak, görerek ve hissederek öğrenilir…</a:t>
            </a:r>
          </a:p>
        </p:txBody>
      </p:sp>
      <p:pic>
        <p:nvPicPr>
          <p:cNvPr id="36868" name="Picture 5" descr="ANd9GcTBzD2BWQdbMcWivSps_FBPujfYv6y279lf4Xh5guhs1YPzFPtZjWWfD3s">
            <a:hlinkClick r:id="rId2"/>
          </p:cNvPr>
          <p:cNvPicPr>
            <a:picLocks noGrp="1" noChangeAspect="1" noChangeArrowheads="1"/>
          </p:cNvPicPr>
          <p:nvPr>
            <p:ph type="body" sz="half" idx="1"/>
          </p:nvPr>
        </p:nvPicPr>
        <p:blipFill>
          <a:blip r:embed="rId3"/>
          <a:srcRect/>
          <a:stretch>
            <a:fillRect/>
          </a:stretch>
        </p:blipFill>
        <p:spPr>
          <a:xfrm>
            <a:off x="6300788" y="908050"/>
            <a:ext cx="2843212" cy="5041900"/>
          </a:xfrm>
        </p:spPr>
      </p:pic>
      <p:sp>
        <p:nvSpPr>
          <p:cNvPr id="36867" name="Rectangle 4"/>
          <p:cNvSpPr>
            <a:spLocks noGrp="1" noChangeArrowheads="1"/>
          </p:cNvSpPr>
          <p:nvPr>
            <p:ph sz="half" idx="2"/>
          </p:nvPr>
        </p:nvSpPr>
        <p:spPr/>
        <p:txBody>
          <a:bodyPr/>
          <a:lstStyle/>
          <a:p>
            <a:pPr eaLnBrk="1" hangingPunct="1"/>
            <a:endParaRPr lang="tr-TR" sz="2800" smtClean="0"/>
          </a:p>
        </p:txBody>
      </p:sp>
      <p:sp>
        <p:nvSpPr>
          <p:cNvPr id="36866" name="Rectangle 3"/>
          <p:cNvSpPr>
            <a:spLocks noChangeArrowheads="1"/>
          </p:cNvSpPr>
          <p:nvPr/>
        </p:nvSpPr>
        <p:spPr bwMode="auto">
          <a:xfrm>
            <a:off x="0" y="5994400"/>
            <a:ext cx="9144000" cy="863600"/>
          </a:xfrm>
          <a:prstGeom prst="rect">
            <a:avLst/>
          </a:prstGeom>
          <a:solidFill>
            <a:srgbClr val="66FFFF"/>
          </a:solidFill>
          <a:ln w="9525">
            <a:solidFill>
              <a:schemeClr val="tx1"/>
            </a:solidFill>
            <a:miter lim="800000"/>
            <a:headEnd/>
            <a:tailEnd/>
          </a:ln>
        </p:spPr>
        <p:txBody>
          <a:bodyPr lIns="92075" tIns="46038" rIns="92075" bIns="46038"/>
          <a:lstStyle/>
          <a:p>
            <a:pPr algn="ctr"/>
            <a:r>
              <a:rPr lang="tr-TR" dirty="0">
                <a:solidFill>
                  <a:schemeClr val="bg2">
                    <a:lumMod val="50000"/>
                  </a:schemeClr>
                </a:solidFill>
                <a:latin typeface="Times New Roman Tur" pitchFamily="18" charset="0"/>
              </a:rPr>
              <a:t>Değerler, yaşadıkları ortamlarda;</a:t>
            </a:r>
          </a:p>
          <a:p>
            <a:pPr algn="ctr"/>
            <a:r>
              <a:rPr lang="tr-TR" dirty="0">
                <a:solidFill>
                  <a:schemeClr val="bg2">
                    <a:lumMod val="50000"/>
                  </a:schemeClr>
                </a:solidFill>
                <a:latin typeface="Times New Roman Tur" pitchFamily="18" charset="0"/>
              </a:rPr>
              <a:t>yaşanılarak, gözlenerek ve hissedilerek öğrenilir…</a:t>
            </a:r>
          </a:p>
        </p:txBody>
      </p:sp>
      <p:pic>
        <p:nvPicPr>
          <p:cNvPr id="36869" name="Picture 6" descr="ANd9GcQ_n3yuT42pCqcUxd0c0zOMyp9lUcgnCvzLxA9E4GVKA9oMQkoN6sQt7g">
            <a:hlinkClick r:id="rId4"/>
          </p:cNvPr>
          <p:cNvPicPr>
            <a:picLocks noChangeAspect="1" noChangeArrowheads="1"/>
          </p:cNvPicPr>
          <p:nvPr/>
        </p:nvPicPr>
        <p:blipFill>
          <a:blip r:embed="rId5"/>
          <a:srcRect/>
          <a:stretch>
            <a:fillRect/>
          </a:stretch>
        </p:blipFill>
        <p:spPr bwMode="auto">
          <a:xfrm>
            <a:off x="0" y="908050"/>
            <a:ext cx="2916238" cy="5041900"/>
          </a:xfrm>
          <a:prstGeom prst="rect">
            <a:avLst/>
          </a:prstGeom>
          <a:noFill/>
          <a:ln w="9525">
            <a:noFill/>
            <a:miter lim="800000"/>
            <a:headEnd/>
            <a:tailEnd/>
          </a:ln>
        </p:spPr>
      </p:pic>
      <p:pic>
        <p:nvPicPr>
          <p:cNvPr id="36870" name="Picture 7"/>
          <p:cNvPicPr>
            <a:picLocks noChangeAspect="1" noChangeArrowheads="1"/>
          </p:cNvPicPr>
          <p:nvPr/>
        </p:nvPicPr>
        <p:blipFill>
          <a:blip r:embed="rId6"/>
          <a:srcRect/>
          <a:stretch>
            <a:fillRect/>
          </a:stretch>
        </p:blipFill>
        <p:spPr bwMode="auto">
          <a:xfrm>
            <a:off x="2987675" y="981075"/>
            <a:ext cx="3192463" cy="5040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p:cNvPicPr>
            <a:picLocks noChangeArrowheads="1"/>
          </p:cNvPicPr>
          <p:nvPr/>
        </p:nvPicPr>
        <p:blipFill>
          <a:blip r:embed="rId2"/>
          <a:srcRect/>
          <a:stretch>
            <a:fillRect/>
          </a:stretch>
        </p:blipFill>
        <p:spPr bwMode="auto">
          <a:xfrm>
            <a:off x="0" y="-30163"/>
            <a:ext cx="9156700" cy="6888163"/>
          </a:xfrm>
          <a:prstGeom prst="rect">
            <a:avLst/>
          </a:prstGeom>
          <a:noFill/>
          <a:ln w="9525">
            <a:noFill/>
            <a:miter lim="800000"/>
            <a:headEnd/>
            <a:tailEnd/>
          </a:ln>
        </p:spPr>
      </p:pic>
      <p:sp>
        <p:nvSpPr>
          <p:cNvPr id="37890" name="Rectangle 3"/>
          <p:cNvSpPr>
            <a:spLocks noChangeArrowheads="1"/>
          </p:cNvSpPr>
          <p:nvPr/>
        </p:nvSpPr>
        <p:spPr bwMode="auto">
          <a:xfrm>
            <a:off x="12700" y="5881286"/>
            <a:ext cx="9144000" cy="863600"/>
          </a:xfrm>
          <a:prstGeom prst="rect">
            <a:avLst/>
          </a:prstGeom>
          <a:solidFill>
            <a:srgbClr val="66FFFF"/>
          </a:solidFill>
          <a:ln w="9525">
            <a:solidFill>
              <a:schemeClr val="tx1"/>
            </a:solidFill>
            <a:miter lim="800000"/>
            <a:headEnd/>
            <a:tailEnd/>
          </a:ln>
        </p:spPr>
        <p:txBody>
          <a:bodyPr lIns="92075" tIns="46038" rIns="92075" bIns="46038"/>
          <a:lstStyle/>
          <a:p>
            <a:pPr algn="ctr"/>
            <a:r>
              <a:rPr lang="tr-TR" dirty="0">
                <a:solidFill>
                  <a:schemeClr val="bg2">
                    <a:lumMod val="50000"/>
                  </a:schemeClr>
                </a:solidFill>
                <a:latin typeface="Times New Roman Tur" pitchFamily="18" charset="0"/>
              </a:rPr>
              <a:t>İnsanın yaşadığı her zaman ve mekan, değer eğitiminin kapsamındadır…</a:t>
            </a:r>
          </a:p>
        </p:txBody>
      </p:sp>
      <p:sp>
        <p:nvSpPr>
          <p:cNvPr id="22532" name="Rectangle 4"/>
          <p:cNvSpPr>
            <a:spLocks noGrp="1" noChangeArrowheads="1"/>
          </p:cNvSpPr>
          <p:nvPr>
            <p:ph type="title"/>
          </p:nvPr>
        </p:nvSpPr>
        <p:spPr>
          <a:xfrm>
            <a:off x="0" y="-38100"/>
            <a:ext cx="9144000" cy="647700"/>
          </a:xfrm>
          <a:solidFill>
            <a:srgbClr val="DDDDDD"/>
          </a:solidFill>
        </p:spPr>
        <p:txBody>
          <a:bodyPr>
            <a:normAutofit fontScale="90000"/>
          </a:bodyPr>
          <a:lstStyle/>
          <a:p>
            <a:pPr eaLnBrk="1" fontAlgn="auto" hangingPunct="1">
              <a:spcAft>
                <a:spcPts val="0"/>
              </a:spcAft>
              <a:defRPr/>
            </a:pPr>
            <a:r>
              <a:rPr lang="tr-TR" sz="2800" b="1" smtClean="0"/>
              <a:t>İlke 4. </a:t>
            </a:r>
            <a:r>
              <a:rPr lang="tr-TR" sz="3000" smtClean="0"/>
              <a:t>Her zaman ve her yerde eğitimi gerektirir…</a:t>
            </a:r>
          </a:p>
        </p:txBody>
      </p:sp>
      <p:sp>
        <p:nvSpPr>
          <p:cNvPr id="37892" name="Text Box 5"/>
          <p:cNvSpPr txBox="1">
            <a:spLocks noChangeArrowheads="1"/>
          </p:cNvSpPr>
          <p:nvPr/>
        </p:nvSpPr>
        <p:spPr bwMode="auto">
          <a:xfrm>
            <a:off x="1908175" y="5084763"/>
            <a:ext cx="1943100" cy="549275"/>
          </a:xfrm>
          <a:prstGeom prst="rect">
            <a:avLst/>
          </a:prstGeom>
          <a:solidFill>
            <a:schemeClr val="bg1"/>
          </a:solidFill>
          <a:ln w="9525" algn="ctr">
            <a:noFill/>
            <a:miter lim="800000"/>
            <a:headEnd/>
            <a:tailEnd/>
          </a:ln>
        </p:spPr>
        <p:txBody>
          <a:bodyPr lIns="92075" tIns="46038" rIns="92075" bIns="46038">
            <a:spAutoFit/>
          </a:bodyPr>
          <a:lstStyle/>
          <a:p>
            <a:pPr algn="ctr">
              <a:spcBef>
                <a:spcPct val="50000"/>
              </a:spcBef>
            </a:pPr>
            <a:r>
              <a:rPr lang="tr-TR" sz="3000">
                <a:solidFill>
                  <a:schemeClr val="tx2"/>
                </a:solidFill>
                <a:latin typeface="Franklin Gothic Book"/>
              </a:rPr>
              <a:t>Okul</a:t>
            </a:r>
          </a:p>
        </p:txBody>
      </p:sp>
      <p:sp>
        <p:nvSpPr>
          <p:cNvPr id="37893" name="Text Box 6"/>
          <p:cNvSpPr txBox="1">
            <a:spLocks noChangeArrowheads="1"/>
          </p:cNvSpPr>
          <p:nvPr/>
        </p:nvSpPr>
        <p:spPr bwMode="auto">
          <a:xfrm>
            <a:off x="827088" y="2276475"/>
            <a:ext cx="1944687" cy="558800"/>
          </a:xfrm>
          <a:prstGeom prst="rect">
            <a:avLst/>
          </a:prstGeom>
          <a:solidFill>
            <a:schemeClr val="bg1"/>
          </a:solidFill>
          <a:ln w="9525" algn="ctr">
            <a:solidFill>
              <a:schemeClr val="bg1"/>
            </a:solidFill>
            <a:miter lim="800000"/>
            <a:headEnd/>
            <a:tailEnd/>
          </a:ln>
        </p:spPr>
        <p:txBody>
          <a:bodyPr lIns="92075" tIns="46038" rIns="92075" bIns="46038">
            <a:spAutoFit/>
          </a:bodyPr>
          <a:lstStyle/>
          <a:p>
            <a:pPr algn="ctr">
              <a:spcBef>
                <a:spcPct val="50000"/>
              </a:spcBef>
            </a:pPr>
            <a:r>
              <a:rPr lang="tr-TR" sz="3000">
                <a:solidFill>
                  <a:schemeClr val="tx2"/>
                </a:solidFill>
                <a:latin typeface="Franklin Gothic Book"/>
              </a:rPr>
              <a:t>İşyeri</a:t>
            </a:r>
          </a:p>
        </p:txBody>
      </p:sp>
      <p:sp>
        <p:nvSpPr>
          <p:cNvPr id="37894" name="Text Box 7"/>
          <p:cNvSpPr txBox="1">
            <a:spLocks noChangeArrowheads="1"/>
          </p:cNvSpPr>
          <p:nvPr/>
        </p:nvSpPr>
        <p:spPr bwMode="auto">
          <a:xfrm>
            <a:off x="0" y="2924175"/>
            <a:ext cx="1727200" cy="549275"/>
          </a:xfrm>
          <a:prstGeom prst="rect">
            <a:avLst/>
          </a:prstGeom>
          <a:solidFill>
            <a:schemeClr val="bg1"/>
          </a:solidFill>
          <a:ln w="9525" algn="ctr">
            <a:noFill/>
            <a:miter lim="800000"/>
            <a:headEnd/>
            <a:tailEnd/>
          </a:ln>
        </p:spPr>
        <p:txBody>
          <a:bodyPr lIns="92075" tIns="46038" rIns="92075" bIns="46038">
            <a:spAutoFit/>
          </a:bodyPr>
          <a:lstStyle/>
          <a:p>
            <a:pPr algn="ctr">
              <a:spcBef>
                <a:spcPct val="50000"/>
              </a:spcBef>
            </a:pPr>
            <a:r>
              <a:rPr lang="tr-TR" sz="3000">
                <a:solidFill>
                  <a:schemeClr val="tx2"/>
                </a:solidFill>
                <a:latin typeface="Franklin Gothic Book"/>
              </a:rPr>
              <a:t>Ev</a:t>
            </a:r>
          </a:p>
        </p:txBody>
      </p:sp>
      <p:sp>
        <p:nvSpPr>
          <p:cNvPr id="37895" name="Text Box 8"/>
          <p:cNvSpPr txBox="1">
            <a:spLocks noChangeArrowheads="1"/>
          </p:cNvSpPr>
          <p:nvPr/>
        </p:nvSpPr>
        <p:spPr bwMode="auto">
          <a:xfrm>
            <a:off x="7054850" y="3860800"/>
            <a:ext cx="2089150" cy="549275"/>
          </a:xfrm>
          <a:prstGeom prst="rect">
            <a:avLst/>
          </a:prstGeom>
          <a:solidFill>
            <a:schemeClr val="bg1"/>
          </a:solidFill>
          <a:ln w="9525" algn="ctr">
            <a:noFill/>
            <a:miter lim="800000"/>
            <a:headEnd/>
            <a:tailEnd/>
          </a:ln>
        </p:spPr>
        <p:txBody>
          <a:bodyPr lIns="92075" tIns="46038" rIns="92075" bIns="46038">
            <a:spAutoFit/>
          </a:bodyPr>
          <a:lstStyle/>
          <a:p>
            <a:pPr algn="ctr">
              <a:spcBef>
                <a:spcPct val="50000"/>
              </a:spcBef>
            </a:pPr>
            <a:r>
              <a:rPr lang="tr-TR" sz="3000">
                <a:solidFill>
                  <a:schemeClr val="tx2"/>
                </a:solidFill>
                <a:latin typeface="Franklin Gothic Book"/>
              </a:rPr>
              <a:t>Sanal alem</a:t>
            </a:r>
          </a:p>
        </p:txBody>
      </p:sp>
      <p:sp>
        <p:nvSpPr>
          <p:cNvPr id="37896" name="Text Box 9"/>
          <p:cNvSpPr txBox="1">
            <a:spLocks noChangeArrowheads="1"/>
          </p:cNvSpPr>
          <p:nvPr/>
        </p:nvSpPr>
        <p:spPr bwMode="auto">
          <a:xfrm>
            <a:off x="4211638" y="692150"/>
            <a:ext cx="2087562" cy="549275"/>
          </a:xfrm>
          <a:prstGeom prst="rect">
            <a:avLst/>
          </a:prstGeom>
          <a:solidFill>
            <a:schemeClr val="bg1"/>
          </a:solidFill>
          <a:ln w="9525" algn="ctr">
            <a:noFill/>
            <a:miter lim="800000"/>
            <a:headEnd/>
            <a:tailEnd/>
          </a:ln>
        </p:spPr>
        <p:txBody>
          <a:bodyPr lIns="92075" tIns="46038" rIns="92075" bIns="46038">
            <a:spAutoFit/>
          </a:bodyPr>
          <a:lstStyle/>
          <a:p>
            <a:pPr algn="r">
              <a:spcBef>
                <a:spcPct val="50000"/>
              </a:spcBef>
            </a:pPr>
            <a:r>
              <a:rPr lang="tr-TR" sz="3000">
                <a:solidFill>
                  <a:schemeClr val="tx2"/>
                </a:solidFill>
                <a:latin typeface="Franklin Gothic Book"/>
              </a:rPr>
              <a:t>Tatilde</a:t>
            </a:r>
          </a:p>
        </p:txBody>
      </p:sp>
      <p:pic>
        <p:nvPicPr>
          <p:cNvPr id="37897" name="Picture 10" descr="ahlaki yozlaşma"/>
          <p:cNvPicPr>
            <a:picLocks noChangeAspect="1" noChangeArrowheads="1"/>
          </p:cNvPicPr>
          <p:nvPr/>
        </p:nvPicPr>
        <p:blipFill>
          <a:blip r:embed="rId3"/>
          <a:srcRect/>
          <a:stretch>
            <a:fillRect/>
          </a:stretch>
        </p:blipFill>
        <p:spPr bwMode="auto">
          <a:xfrm>
            <a:off x="0" y="3860800"/>
            <a:ext cx="1576388" cy="1223963"/>
          </a:xfrm>
          <a:prstGeom prst="rect">
            <a:avLst/>
          </a:prstGeom>
          <a:noFill/>
          <a:ln w="9525">
            <a:noFill/>
            <a:miter lim="800000"/>
            <a:headEnd/>
            <a:tailEnd/>
          </a:ln>
        </p:spPr>
      </p:pic>
      <p:sp>
        <p:nvSpPr>
          <p:cNvPr id="37898" name="Text Box 11"/>
          <p:cNvSpPr txBox="1">
            <a:spLocks noChangeArrowheads="1"/>
          </p:cNvSpPr>
          <p:nvPr/>
        </p:nvSpPr>
        <p:spPr bwMode="auto">
          <a:xfrm>
            <a:off x="0" y="5229225"/>
            <a:ext cx="2089150" cy="549275"/>
          </a:xfrm>
          <a:prstGeom prst="rect">
            <a:avLst/>
          </a:prstGeom>
          <a:solidFill>
            <a:schemeClr val="bg1"/>
          </a:solidFill>
          <a:ln w="9525" algn="ctr">
            <a:noFill/>
            <a:miter lim="800000"/>
            <a:headEnd/>
            <a:tailEnd/>
          </a:ln>
        </p:spPr>
        <p:txBody>
          <a:bodyPr lIns="92075" tIns="46038" rIns="92075" bIns="46038">
            <a:spAutoFit/>
          </a:bodyPr>
          <a:lstStyle/>
          <a:p>
            <a:pPr algn="ctr">
              <a:spcBef>
                <a:spcPct val="50000"/>
              </a:spcBef>
            </a:pPr>
            <a:r>
              <a:rPr lang="tr-TR" sz="3000">
                <a:solidFill>
                  <a:schemeClr val="tx2"/>
                </a:solidFill>
                <a:latin typeface="Franklin Gothic Book"/>
              </a:rPr>
              <a:t>Medya</a:t>
            </a:r>
          </a:p>
        </p:txBody>
      </p:sp>
      <p:sp>
        <p:nvSpPr>
          <p:cNvPr id="37899" name="Text Box 12"/>
          <p:cNvSpPr txBox="1">
            <a:spLocks noChangeArrowheads="1"/>
          </p:cNvSpPr>
          <p:nvPr/>
        </p:nvSpPr>
        <p:spPr bwMode="auto">
          <a:xfrm>
            <a:off x="6372225" y="4941888"/>
            <a:ext cx="2447925" cy="549275"/>
          </a:xfrm>
          <a:prstGeom prst="rect">
            <a:avLst/>
          </a:prstGeom>
          <a:solidFill>
            <a:schemeClr val="bg1"/>
          </a:solidFill>
          <a:ln w="9525" algn="ctr">
            <a:noFill/>
            <a:miter lim="800000"/>
            <a:headEnd/>
            <a:tailEnd/>
          </a:ln>
        </p:spPr>
        <p:txBody>
          <a:bodyPr lIns="92075" tIns="46038" rIns="92075" bIns="46038">
            <a:spAutoFit/>
          </a:bodyPr>
          <a:lstStyle/>
          <a:p>
            <a:pPr algn="ctr">
              <a:spcBef>
                <a:spcPct val="50000"/>
              </a:spcBef>
            </a:pPr>
            <a:r>
              <a:rPr lang="tr-TR" sz="3000">
                <a:solidFill>
                  <a:schemeClr val="tx2"/>
                </a:solidFill>
                <a:latin typeface="Franklin Gothic Book"/>
              </a:rPr>
              <a:t>Sabah-akşam</a:t>
            </a:r>
          </a:p>
        </p:txBody>
      </p:sp>
      <p:pic>
        <p:nvPicPr>
          <p:cNvPr id="37900" name="Picture 13" descr="ANd9GcT9qlK3KoFYD4JrrV3RRgebUH4kw3g7VbB2sHTQQAshzex5v-Le0suJQA3z">
            <a:hlinkClick r:id="rId4"/>
          </p:cNvPr>
          <p:cNvPicPr>
            <a:picLocks noChangeAspect="1" noChangeArrowheads="1"/>
          </p:cNvPicPr>
          <p:nvPr/>
        </p:nvPicPr>
        <p:blipFill>
          <a:blip r:embed="rId5"/>
          <a:srcRect/>
          <a:stretch>
            <a:fillRect/>
          </a:stretch>
        </p:blipFill>
        <p:spPr bwMode="auto">
          <a:xfrm>
            <a:off x="7092950" y="1196975"/>
            <a:ext cx="1727200" cy="1665288"/>
          </a:xfrm>
          <a:prstGeom prst="rect">
            <a:avLst/>
          </a:prstGeom>
          <a:noFill/>
          <a:ln w="9525">
            <a:noFill/>
            <a:miter lim="800000"/>
            <a:headEnd/>
            <a:tailEnd/>
          </a:ln>
        </p:spPr>
      </p:pic>
      <p:sp>
        <p:nvSpPr>
          <p:cNvPr id="37901" name="Text Box 14"/>
          <p:cNvSpPr txBox="1">
            <a:spLocks noChangeArrowheads="1"/>
          </p:cNvSpPr>
          <p:nvPr/>
        </p:nvSpPr>
        <p:spPr bwMode="auto">
          <a:xfrm>
            <a:off x="6732588" y="2924175"/>
            <a:ext cx="2160587" cy="549275"/>
          </a:xfrm>
          <a:prstGeom prst="rect">
            <a:avLst/>
          </a:prstGeom>
          <a:solidFill>
            <a:schemeClr val="bg1"/>
          </a:solidFill>
          <a:ln w="9525" algn="ctr">
            <a:noFill/>
            <a:miter lim="800000"/>
            <a:headEnd/>
            <a:tailEnd/>
          </a:ln>
        </p:spPr>
        <p:txBody>
          <a:bodyPr lIns="92075" tIns="46038" rIns="92075" bIns="46038">
            <a:spAutoFit/>
          </a:bodyPr>
          <a:lstStyle/>
          <a:p>
            <a:pPr algn="ctr">
              <a:spcBef>
                <a:spcPct val="50000"/>
              </a:spcBef>
            </a:pPr>
            <a:r>
              <a:rPr lang="tr-TR" sz="3000">
                <a:solidFill>
                  <a:schemeClr val="tx2"/>
                </a:solidFill>
                <a:latin typeface="Franklin Gothic Book"/>
              </a:rPr>
              <a:t>Çocukluk</a:t>
            </a:r>
          </a:p>
        </p:txBody>
      </p:sp>
      <p:sp>
        <p:nvSpPr>
          <p:cNvPr id="37902" name="Text Box 15"/>
          <p:cNvSpPr txBox="1">
            <a:spLocks noChangeArrowheads="1"/>
          </p:cNvSpPr>
          <p:nvPr/>
        </p:nvSpPr>
        <p:spPr bwMode="auto">
          <a:xfrm>
            <a:off x="3708400" y="1268413"/>
            <a:ext cx="3024188" cy="549275"/>
          </a:xfrm>
          <a:prstGeom prst="rect">
            <a:avLst/>
          </a:prstGeom>
          <a:solidFill>
            <a:schemeClr val="bg1"/>
          </a:solidFill>
          <a:ln w="9525" algn="ctr">
            <a:noFill/>
            <a:miter lim="800000"/>
            <a:headEnd/>
            <a:tailEnd/>
          </a:ln>
        </p:spPr>
        <p:txBody>
          <a:bodyPr lIns="92075" tIns="46038" rIns="92075" bIns="46038">
            <a:spAutoFit/>
          </a:bodyPr>
          <a:lstStyle/>
          <a:p>
            <a:pPr algn="ctr">
              <a:spcBef>
                <a:spcPct val="50000"/>
              </a:spcBef>
            </a:pPr>
            <a:r>
              <a:rPr lang="tr-TR" sz="3000">
                <a:solidFill>
                  <a:schemeClr val="tx2"/>
                </a:solidFill>
                <a:latin typeface="Franklin Gothic Book"/>
              </a:rPr>
              <a:t>Gençlik-yaşlılık</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260350"/>
            <a:ext cx="9144000" cy="431800"/>
          </a:xfrm>
        </p:spPr>
        <p:txBody>
          <a:bodyPr>
            <a:normAutofit fontScale="90000"/>
          </a:bodyPr>
          <a:lstStyle/>
          <a:p>
            <a:pPr eaLnBrk="1" fontAlgn="auto" hangingPunct="1">
              <a:spcAft>
                <a:spcPts val="0"/>
              </a:spcAft>
              <a:defRPr/>
            </a:pPr>
            <a:r>
              <a:rPr lang="tr-TR" sz="3400" b="1" smtClean="0"/>
              <a:t>İlke 5. </a:t>
            </a:r>
            <a:r>
              <a:rPr lang="tr-TR" sz="3400" smtClean="0"/>
              <a:t>Zihin, kalp ve davranış üçgenine oturur…</a:t>
            </a:r>
          </a:p>
        </p:txBody>
      </p:sp>
      <p:sp>
        <p:nvSpPr>
          <p:cNvPr id="38914" name="Text Box 5"/>
          <p:cNvSpPr txBox="1">
            <a:spLocks noChangeArrowheads="1"/>
          </p:cNvSpPr>
          <p:nvPr/>
        </p:nvSpPr>
        <p:spPr bwMode="auto">
          <a:xfrm>
            <a:off x="3203575" y="836613"/>
            <a:ext cx="3744913" cy="519112"/>
          </a:xfrm>
          <a:prstGeom prst="rect">
            <a:avLst/>
          </a:prstGeom>
          <a:noFill/>
          <a:ln w="9525" algn="ctr">
            <a:noFill/>
            <a:miter lim="800000"/>
            <a:headEnd/>
            <a:tailEnd/>
          </a:ln>
        </p:spPr>
        <p:txBody>
          <a:bodyPr lIns="92075" tIns="46038" rIns="92075" bIns="46038">
            <a:spAutoFit/>
          </a:bodyPr>
          <a:lstStyle/>
          <a:p>
            <a:pPr algn="ctr">
              <a:spcBef>
                <a:spcPct val="50000"/>
              </a:spcBef>
            </a:pPr>
            <a:r>
              <a:rPr lang="tr-TR">
                <a:solidFill>
                  <a:schemeClr val="tx2"/>
                </a:solidFill>
              </a:rPr>
              <a:t>Zihin ikna olmalı…</a:t>
            </a:r>
          </a:p>
        </p:txBody>
      </p:sp>
      <p:sp>
        <p:nvSpPr>
          <p:cNvPr id="38915" name="Text Box 6"/>
          <p:cNvSpPr txBox="1">
            <a:spLocks noChangeArrowheads="1"/>
          </p:cNvSpPr>
          <p:nvPr/>
        </p:nvSpPr>
        <p:spPr bwMode="auto">
          <a:xfrm>
            <a:off x="250825" y="6092825"/>
            <a:ext cx="3744913" cy="519113"/>
          </a:xfrm>
          <a:prstGeom prst="rect">
            <a:avLst/>
          </a:prstGeom>
          <a:noFill/>
          <a:ln w="9525" algn="ctr">
            <a:noFill/>
            <a:miter lim="800000"/>
            <a:headEnd/>
            <a:tailEnd/>
          </a:ln>
        </p:spPr>
        <p:txBody>
          <a:bodyPr lIns="92075" tIns="46038" rIns="92075" bIns="46038">
            <a:spAutoFit/>
          </a:bodyPr>
          <a:lstStyle/>
          <a:p>
            <a:pPr algn="ctr">
              <a:spcBef>
                <a:spcPct val="50000"/>
              </a:spcBef>
            </a:pPr>
            <a:r>
              <a:rPr lang="tr-TR">
                <a:solidFill>
                  <a:schemeClr val="tx2"/>
                </a:solidFill>
              </a:rPr>
              <a:t>Kalp, benimsemeli…</a:t>
            </a:r>
          </a:p>
        </p:txBody>
      </p:sp>
      <p:sp>
        <p:nvSpPr>
          <p:cNvPr id="38916" name="Text Box 7"/>
          <p:cNvSpPr txBox="1">
            <a:spLocks noChangeArrowheads="1"/>
          </p:cNvSpPr>
          <p:nvPr/>
        </p:nvSpPr>
        <p:spPr bwMode="auto">
          <a:xfrm>
            <a:off x="4821238" y="6129338"/>
            <a:ext cx="4284662" cy="519112"/>
          </a:xfrm>
          <a:prstGeom prst="rect">
            <a:avLst/>
          </a:prstGeom>
          <a:noFill/>
          <a:ln w="9525" algn="ctr">
            <a:noFill/>
            <a:miter lim="800000"/>
            <a:headEnd/>
            <a:tailEnd/>
          </a:ln>
        </p:spPr>
        <p:txBody>
          <a:bodyPr lIns="92075" tIns="46038" rIns="92075" bIns="46038">
            <a:spAutoFit/>
          </a:bodyPr>
          <a:lstStyle/>
          <a:p>
            <a:pPr algn="ctr">
              <a:spcBef>
                <a:spcPct val="50000"/>
              </a:spcBef>
            </a:pPr>
            <a:r>
              <a:rPr lang="tr-TR">
                <a:solidFill>
                  <a:schemeClr val="tx2"/>
                </a:solidFill>
              </a:rPr>
              <a:t>Beden, sergilemelidir…</a:t>
            </a:r>
          </a:p>
        </p:txBody>
      </p:sp>
      <p:pic>
        <p:nvPicPr>
          <p:cNvPr id="38917" name="Picture 8" descr="F:\Ucgen-Saat-.jpg"/>
          <p:cNvPicPr>
            <a:picLocks noChangeAspect="1" noChangeArrowheads="1"/>
          </p:cNvPicPr>
          <p:nvPr/>
        </p:nvPicPr>
        <p:blipFill>
          <a:blip r:embed="rId3"/>
          <a:srcRect/>
          <a:stretch>
            <a:fillRect/>
          </a:stretch>
        </p:blipFill>
        <p:spPr bwMode="auto">
          <a:xfrm>
            <a:off x="755650" y="1412875"/>
            <a:ext cx="7416800" cy="4608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260350"/>
            <a:ext cx="9144000" cy="431800"/>
          </a:xfrm>
        </p:spPr>
        <p:txBody>
          <a:bodyPr>
            <a:normAutofit fontScale="90000"/>
          </a:bodyPr>
          <a:lstStyle/>
          <a:p>
            <a:pPr eaLnBrk="1" fontAlgn="auto" hangingPunct="1">
              <a:spcAft>
                <a:spcPts val="0"/>
              </a:spcAft>
              <a:defRPr/>
            </a:pPr>
            <a:r>
              <a:rPr lang="tr-TR" sz="3200" b="1" smtClean="0"/>
              <a:t>İlke 7.</a:t>
            </a:r>
            <a:r>
              <a:rPr lang="tr-TR" sz="3200" smtClean="0"/>
              <a:t> İç ve dış tutarlılık gerektirir…</a:t>
            </a:r>
          </a:p>
        </p:txBody>
      </p:sp>
      <p:sp>
        <p:nvSpPr>
          <p:cNvPr id="40962" name="Rectangle 3"/>
          <p:cNvSpPr>
            <a:spLocks noGrp="1" noChangeArrowheads="1"/>
          </p:cNvSpPr>
          <p:nvPr>
            <p:ph sz="half" idx="2"/>
          </p:nvPr>
        </p:nvSpPr>
        <p:spPr/>
        <p:txBody>
          <a:bodyPr/>
          <a:lstStyle/>
          <a:p>
            <a:pPr eaLnBrk="1" hangingPunct="1"/>
            <a:endParaRPr lang="tr-TR" sz="2800" smtClean="0"/>
          </a:p>
        </p:txBody>
      </p:sp>
      <p:sp>
        <p:nvSpPr>
          <p:cNvPr id="40963" name="Rectangle 4"/>
          <p:cNvSpPr>
            <a:spLocks noChangeArrowheads="1"/>
          </p:cNvSpPr>
          <p:nvPr/>
        </p:nvSpPr>
        <p:spPr bwMode="auto">
          <a:xfrm>
            <a:off x="0" y="5994400"/>
            <a:ext cx="9144000" cy="863600"/>
          </a:xfrm>
          <a:prstGeom prst="rect">
            <a:avLst/>
          </a:prstGeom>
          <a:solidFill>
            <a:srgbClr val="66FFFF"/>
          </a:solidFill>
          <a:ln w="9525">
            <a:solidFill>
              <a:schemeClr val="tx1"/>
            </a:solidFill>
            <a:miter lim="800000"/>
            <a:headEnd/>
            <a:tailEnd/>
          </a:ln>
        </p:spPr>
        <p:txBody>
          <a:bodyPr lIns="92075" tIns="46038" rIns="92075" bIns="46038"/>
          <a:lstStyle/>
          <a:p>
            <a:pPr algn="ctr"/>
            <a:r>
              <a:rPr lang="tr-TR" dirty="0">
                <a:solidFill>
                  <a:schemeClr val="bg2">
                    <a:lumMod val="50000"/>
                  </a:schemeClr>
                </a:solidFill>
                <a:latin typeface="Franklin Gothic Book"/>
              </a:rPr>
              <a:t>Hem değerlerler arasında hem de söylem-eylem arasında  tutarlık gerekir…</a:t>
            </a:r>
          </a:p>
        </p:txBody>
      </p:sp>
      <p:pic>
        <p:nvPicPr>
          <p:cNvPr id="40964" name="Picture 5" descr="ANd9GcSSkpfRR2bBSMVHBVyqGs8zA7-_h6Alo7RkKy61VIhEQ5BEw-GveeSOcg">
            <a:hlinkClick r:id="rId2"/>
          </p:cNvPr>
          <p:cNvPicPr>
            <a:picLocks noChangeAspect="1" noChangeArrowheads="1"/>
          </p:cNvPicPr>
          <p:nvPr/>
        </p:nvPicPr>
        <p:blipFill>
          <a:blip r:embed="rId3"/>
          <a:srcRect/>
          <a:stretch>
            <a:fillRect/>
          </a:stretch>
        </p:blipFill>
        <p:spPr bwMode="auto">
          <a:xfrm>
            <a:off x="0" y="765175"/>
            <a:ext cx="9144000" cy="5184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latin typeface="Comic Sans MS" pitchFamily="66" charset="0"/>
              </a:rPr>
              <a:t>DEĞER EĞİTİMİNDE HEDEFLERİMİZ</a:t>
            </a:r>
            <a:endParaRPr lang="tr-TR" dirty="0">
              <a:latin typeface="Comic Sans MS" pitchFamily="66" charset="0"/>
            </a:endParaRPr>
          </a:p>
        </p:txBody>
      </p:sp>
      <p:sp>
        <p:nvSpPr>
          <p:cNvPr id="3" name="2 İçerik Yer Tutucusu"/>
          <p:cNvSpPr>
            <a:spLocks noGrp="1"/>
          </p:cNvSpPr>
          <p:nvPr>
            <p:ph idx="1"/>
          </p:nvPr>
        </p:nvSpPr>
        <p:spPr/>
        <p:txBody>
          <a:bodyPr>
            <a:normAutofit fontScale="92500"/>
          </a:bodyPr>
          <a:lstStyle/>
          <a:p>
            <a:pPr marL="341313" indent="-341313" eaLnBrk="1" fontAlgn="auto" hangingPunct="1">
              <a:lnSpc>
                <a:spcPct val="80000"/>
              </a:lnSpc>
              <a:spcBef>
                <a:spcPts val="600"/>
              </a:spcBef>
              <a:spcAft>
                <a:spcPts val="0"/>
              </a:spcAft>
              <a:buClr>
                <a:srgbClr val="CCCCFF"/>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b="1" dirty="0" smtClean="0">
                <a:latin typeface="Comic Sans MS" pitchFamily="66" charset="0"/>
              </a:rPr>
              <a:t>Toplum tarafından kabul gören değerleri uygun okul ortamı oluşturarak geliştirmek ve pekiştirmek. </a:t>
            </a:r>
          </a:p>
          <a:p>
            <a:pPr marL="341313" indent="-341313" eaLnBrk="1" fontAlgn="auto" hangingPunct="1">
              <a:lnSpc>
                <a:spcPct val="80000"/>
              </a:lnSpc>
              <a:spcBef>
                <a:spcPts val="600"/>
              </a:spcBef>
              <a:spcAft>
                <a:spcPts val="0"/>
              </a:spcAft>
              <a:buClr>
                <a:srgbClr val="CCCCFF"/>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b="1" dirty="0" smtClean="0">
                <a:latin typeface="Comic Sans MS" pitchFamily="66" charset="0"/>
              </a:rPr>
              <a:t>Öğrencilerin sorumluluk duygularını geliştirmek. </a:t>
            </a:r>
          </a:p>
          <a:p>
            <a:pPr marL="341313" indent="-341313" eaLnBrk="1" fontAlgn="auto" hangingPunct="1">
              <a:lnSpc>
                <a:spcPct val="80000"/>
              </a:lnSpc>
              <a:spcBef>
                <a:spcPts val="600"/>
              </a:spcBef>
              <a:spcAft>
                <a:spcPts val="0"/>
              </a:spcAft>
              <a:buClr>
                <a:srgbClr val="CCCCFF"/>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b="1" dirty="0" smtClean="0">
                <a:latin typeface="Comic Sans MS" pitchFamily="66" charset="0"/>
              </a:rPr>
              <a:t>Akademik bilgi ve gerçek hayatta rehberlik edecek ahlaki değerlerle donatılmış öğrenciler yetiştirmek. </a:t>
            </a:r>
          </a:p>
          <a:p>
            <a:pPr marL="341313" indent="-341313" eaLnBrk="1" fontAlgn="auto" hangingPunct="1">
              <a:lnSpc>
                <a:spcPct val="80000"/>
              </a:lnSpc>
              <a:spcBef>
                <a:spcPts val="600"/>
              </a:spcBef>
              <a:spcAft>
                <a:spcPts val="0"/>
              </a:spcAft>
              <a:buClr>
                <a:srgbClr val="CCCCFF"/>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b="1" dirty="0" smtClean="0">
                <a:latin typeface="Comic Sans MS" pitchFamily="66" charset="0"/>
              </a:rPr>
              <a:t>Öğrencilerin iç motivasyonlarını geliştirmek. </a:t>
            </a:r>
          </a:p>
          <a:p>
            <a:pPr marL="341313" indent="-341313" eaLnBrk="1" fontAlgn="auto" hangingPunct="1">
              <a:lnSpc>
                <a:spcPct val="80000"/>
              </a:lnSpc>
              <a:spcBef>
                <a:spcPts val="600"/>
              </a:spcBef>
              <a:spcAft>
                <a:spcPts val="0"/>
              </a:spcAft>
              <a:buClr>
                <a:srgbClr val="CCCCFF"/>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b="1" dirty="0" smtClean="0">
                <a:latin typeface="Comic Sans MS" pitchFamily="66" charset="0"/>
              </a:rPr>
              <a:t>İletişim becerileri yüksek bireyler yetiştirebilmek. </a:t>
            </a:r>
          </a:p>
          <a:p>
            <a:pPr marL="341313" indent="-341313" eaLnBrk="1" fontAlgn="auto" hangingPunct="1">
              <a:lnSpc>
                <a:spcPct val="80000"/>
              </a:lnSpc>
              <a:spcBef>
                <a:spcPts val="600"/>
              </a:spcBef>
              <a:spcAft>
                <a:spcPts val="0"/>
              </a:spcAft>
              <a:buClr>
                <a:srgbClr val="CCCCFF"/>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b="1" dirty="0" smtClean="0">
                <a:latin typeface="Comic Sans MS" pitchFamily="66" charset="0"/>
              </a:rPr>
              <a:t>Öğrencilerin kendini tanıması, yeteneklerini keşfetmesi, bu yeteneklerini hayatında doğru ve faydalı bir şekilde kullanmasını sağlamak. </a:t>
            </a:r>
          </a:p>
          <a:p>
            <a:pPr marL="341313" indent="-341313" eaLnBrk="1" fontAlgn="auto" hangingPunct="1">
              <a:lnSpc>
                <a:spcPct val="80000"/>
              </a:lnSpc>
              <a:spcBef>
                <a:spcPts val="500"/>
              </a:spcBef>
              <a:spcAft>
                <a:spcPts val="0"/>
              </a:spcAft>
              <a:buClr>
                <a:srgbClr val="CCCCFF"/>
              </a:buClr>
              <a:buFont typeface="Symbol"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b="1" dirty="0" smtClean="0">
                <a:latin typeface="Comic Sans MS" pitchFamily="66" charset="0"/>
              </a:rPr>
              <a:t>Kendi zevklerini; ailesi ve vatanı için erteleyebilen ve hatta vazgeçebilen bireyler ve liderler yetiştirebilmek</a:t>
            </a:r>
            <a:r>
              <a:rPr lang="tr-TR" sz="2800" dirty="0" smtClean="0"/>
              <a:t>.</a:t>
            </a:r>
          </a:p>
          <a:p>
            <a:pPr marL="341313" indent="-341313" eaLnBrk="1" fontAlgn="auto" hangingPunct="1">
              <a:lnSpc>
                <a:spcPct val="80000"/>
              </a:lnSpc>
              <a:spcBef>
                <a:spcPts val="500"/>
              </a:spcBef>
              <a:spcAft>
                <a:spcPts val="0"/>
              </a:spcAft>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800" dirty="0" smtClean="0"/>
          </a:p>
          <a:p>
            <a:pPr eaLnBrk="1" fontAlgn="auto" hangingPunct="1">
              <a:spcAft>
                <a:spcPts val="0"/>
              </a:spcAft>
              <a:buFont typeface="Wingdings 2"/>
              <a:buChar char=""/>
              <a:defRPr/>
            </a:pPr>
            <a:endParaRPr lang="tr-T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914400" y="260350"/>
            <a:ext cx="8229600" cy="808038"/>
          </a:xfrm>
        </p:spPr>
        <p:txBody>
          <a:bodyPr lIns="0" rIns="0" bIns="0" anchor="b"/>
          <a:lstStyle/>
          <a:p>
            <a:pPr algn="ctr" eaLnBrk="1" hangingPunct="1">
              <a:defRPr/>
            </a:pPr>
            <a:r>
              <a:rPr lang="tr-TR" altLang="tr-TR" sz="2700" b="1" dirty="0" smtClean="0">
                <a:latin typeface="Times New Roman" panose="02020603050405020304" pitchFamily="18" charset="0"/>
                <a:cs typeface="Times New Roman" panose="02020603050405020304" pitchFamily="18" charset="0"/>
              </a:rPr>
              <a:t>NİÇİN okullarda DEĞERLER EĞİTİMİ?</a:t>
            </a:r>
          </a:p>
        </p:txBody>
      </p:sp>
      <p:sp>
        <p:nvSpPr>
          <p:cNvPr id="3" name="2 İçerik Yer Tutucusu"/>
          <p:cNvSpPr>
            <a:spLocks noGrp="1"/>
          </p:cNvSpPr>
          <p:nvPr>
            <p:ph idx="4294967295"/>
          </p:nvPr>
        </p:nvSpPr>
        <p:spPr>
          <a:xfrm>
            <a:off x="792163" y="1341438"/>
            <a:ext cx="8351837" cy="4751387"/>
          </a:xfrm>
        </p:spPr>
        <p:txBody>
          <a:bodyPr/>
          <a:lstStyle/>
          <a:p>
            <a:pPr algn="just" eaLnBrk="1" hangingPunct="1">
              <a:lnSpc>
                <a:spcPct val="150000"/>
              </a:lnSpc>
              <a:defRPr/>
            </a:pPr>
            <a:r>
              <a:rPr lang="tr-TR" altLang="tr-TR" dirty="0" smtClean="0"/>
              <a:t>Çocuklarımızın zihinlerini bilgiyle doldurarak öğretim yaparken gönüllerini de sevgiyle donatıp onların ahlâklı birer fert olarak yetişmeleri için okullarımızda </a:t>
            </a:r>
            <a:r>
              <a:rPr lang="tr-TR" altLang="tr-TR" dirty="0" smtClean="0">
                <a:solidFill>
                  <a:srgbClr val="FF0000"/>
                </a:solidFill>
              </a:rPr>
              <a:t>Değerler Eğitimi </a:t>
            </a:r>
            <a:r>
              <a:rPr lang="tr-TR" altLang="tr-TR" dirty="0" smtClean="0"/>
              <a:t>çalışması yapmamız gerekir.</a:t>
            </a:r>
          </a:p>
        </p:txBody>
      </p:sp>
    </p:spTree>
    <p:extLst>
      <p:ext uri="{BB962C8B-B14F-4D97-AF65-F5344CB8AC3E}">
        <p14:creationId xmlns:p14="http://schemas.microsoft.com/office/powerpoint/2010/main" val="10192560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1203325" y="476250"/>
            <a:ext cx="7940675" cy="936625"/>
          </a:xfrm>
        </p:spPr>
        <p:txBody>
          <a:bodyPr lIns="0" rIns="0" bIns="0" anchor="b">
            <a:normAutofit fontScale="90000"/>
          </a:bodyPr>
          <a:lstStyle/>
          <a:p>
            <a:pPr algn="ctr" eaLnBrk="1" hangingPunct="1">
              <a:defRPr/>
            </a:pPr>
            <a:r>
              <a:rPr lang="tr-TR" altLang="tr-TR" sz="3900" b="1" smtClean="0"/>
              <a:t/>
            </a:r>
            <a:br>
              <a:rPr lang="tr-TR" altLang="tr-TR" sz="3900" b="1" smtClean="0"/>
            </a:br>
            <a:r>
              <a:rPr lang="tr-TR" altLang="tr-TR" sz="3900" b="1" smtClean="0"/>
              <a:t/>
            </a:r>
            <a:br>
              <a:rPr lang="tr-TR" altLang="tr-TR" sz="3900" b="1" smtClean="0"/>
            </a:br>
            <a:r>
              <a:rPr lang="tr-TR" altLang="tr-TR" sz="3900" b="1" smtClean="0"/>
              <a:t/>
            </a:r>
            <a:br>
              <a:rPr lang="tr-TR" altLang="tr-TR" sz="3900" b="1" smtClean="0"/>
            </a:br>
            <a:r>
              <a:rPr lang="tr-TR" altLang="tr-TR" sz="3900" b="1" smtClean="0"/>
              <a:t/>
            </a:r>
            <a:br>
              <a:rPr lang="tr-TR" altLang="tr-TR" sz="3900" b="1" smtClean="0"/>
            </a:br>
            <a:r>
              <a:rPr lang="tr-TR" altLang="tr-TR" sz="3900" b="1" smtClean="0"/>
              <a:t/>
            </a:r>
            <a:br>
              <a:rPr lang="tr-TR" altLang="tr-TR" sz="3900" b="1" smtClean="0"/>
            </a:br>
            <a:r>
              <a:rPr lang="tr-TR" altLang="tr-TR" sz="2700" b="1" smtClean="0"/>
              <a:t>DEĞERLER EĞİTİM PROGRAMININ AMAÇLARI</a:t>
            </a:r>
            <a:endParaRPr lang="tr-TR" altLang="tr-TR" sz="2700" smtClean="0"/>
          </a:p>
        </p:txBody>
      </p:sp>
      <p:sp>
        <p:nvSpPr>
          <p:cNvPr id="3" name="2 İçerik Yer Tutucusu"/>
          <p:cNvSpPr>
            <a:spLocks noGrp="1"/>
          </p:cNvSpPr>
          <p:nvPr>
            <p:ph idx="4294967295"/>
          </p:nvPr>
        </p:nvSpPr>
        <p:spPr>
          <a:xfrm>
            <a:off x="914400" y="1844675"/>
            <a:ext cx="8229600" cy="3960813"/>
          </a:xfrm>
        </p:spPr>
        <p:txBody>
          <a:bodyPr/>
          <a:lstStyle/>
          <a:p>
            <a:pPr algn="ctr" eaLnBrk="1" hangingPunct="1">
              <a:defRPr/>
            </a:pPr>
            <a:r>
              <a:rPr lang="tr-TR" altLang="tr-TR" smtClean="0"/>
              <a:t>İyi karakterli bireyler yetiştirmek,</a:t>
            </a:r>
          </a:p>
          <a:p>
            <a:pPr eaLnBrk="1" hangingPunct="1">
              <a:buFontTx/>
              <a:buNone/>
              <a:defRPr/>
            </a:pPr>
            <a:endParaRPr lang="tr-TR" altLang="tr-TR" smtClean="0"/>
          </a:p>
          <a:p>
            <a:pPr algn="ctr" eaLnBrk="1" hangingPunct="1">
              <a:defRPr/>
            </a:pPr>
            <a:r>
              <a:rPr lang="tr-TR" altLang="tr-TR" smtClean="0"/>
              <a:t>Temel değerleri pekiştirmek,</a:t>
            </a:r>
          </a:p>
          <a:p>
            <a:pPr eaLnBrk="1" hangingPunct="1">
              <a:defRPr/>
            </a:pPr>
            <a:endParaRPr lang="tr-TR" altLang="tr-TR" smtClean="0"/>
          </a:p>
          <a:p>
            <a:pPr algn="ctr" eaLnBrk="1" hangingPunct="1">
              <a:defRPr/>
            </a:pPr>
            <a:r>
              <a:rPr lang="tr-TR" altLang="tr-TR" smtClean="0"/>
              <a:t>Çocukların kendilerine ve topluma yararlı olacak temel değerleri psikolojik, bilişsel ve sosyal gelişimlerine uygun olarak kazanmalarını sağlamak.</a:t>
            </a:r>
          </a:p>
          <a:p>
            <a:pPr eaLnBrk="1" hangingPunct="1">
              <a:defRPr/>
            </a:pPr>
            <a:endParaRPr lang="tr-TR" altLang="tr-TR" smtClean="0"/>
          </a:p>
        </p:txBody>
      </p:sp>
    </p:spTree>
    <p:extLst>
      <p:ext uri="{BB962C8B-B14F-4D97-AF65-F5344CB8AC3E}">
        <p14:creationId xmlns:p14="http://schemas.microsoft.com/office/powerpoint/2010/main" val="78923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292100"/>
            <a:ext cx="8229600" cy="1384300"/>
          </a:xfrm>
        </p:spPr>
        <p:txBody>
          <a:bodyPr lIns="0" rIns="0" bIns="0" anchor="b"/>
          <a:lstStyle/>
          <a:p>
            <a:pPr algn="ctr" eaLnBrk="1" hangingPunct="1">
              <a:defRPr/>
            </a:pPr>
            <a:r>
              <a:rPr lang="tr-TR" altLang="tr-TR" sz="2700" b="1" smtClean="0"/>
              <a:t>DEĞERLER EĞİTİMİ PROGRAMININ AMAÇLARI</a:t>
            </a:r>
            <a:endParaRPr lang="tr-TR" altLang="tr-TR" sz="2700" smtClean="0"/>
          </a:p>
        </p:txBody>
      </p:sp>
      <p:sp>
        <p:nvSpPr>
          <p:cNvPr id="3" name="2 İçerik Yer Tutucusu"/>
          <p:cNvSpPr>
            <a:spLocks noGrp="1"/>
          </p:cNvSpPr>
          <p:nvPr>
            <p:ph idx="4294967295"/>
          </p:nvPr>
        </p:nvSpPr>
        <p:spPr>
          <a:xfrm>
            <a:off x="0" y="1905000"/>
            <a:ext cx="8229600" cy="2749550"/>
          </a:xfrm>
        </p:spPr>
        <p:txBody>
          <a:bodyPr/>
          <a:lstStyle/>
          <a:p>
            <a:pPr algn="ctr" eaLnBrk="1" hangingPunct="1">
              <a:defRPr/>
            </a:pPr>
            <a:endParaRPr lang="tr-TR" altLang="tr-TR" smtClean="0"/>
          </a:p>
          <a:p>
            <a:pPr algn="ctr" eaLnBrk="1" hangingPunct="1">
              <a:defRPr/>
            </a:pPr>
            <a:r>
              <a:rPr lang="tr-TR" altLang="tr-TR" smtClean="0"/>
              <a:t>Çocukların kazandıkları değerleri davranışla ifade etmeleri yönünde fırsat vermek.</a:t>
            </a:r>
          </a:p>
          <a:p>
            <a:pPr eaLnBrk="1" hangingPunct="1">
              <a:defRPr/>
            </a:pPr>
            <a:endParaRPr lang="tr-TR" altLang="tr-TR" smtClean="0"/>
          </a:p>
          <a:p>
            <a:pPr algn="ctr" eaLnBrk="1" hangingPunct="1">
              <a:defRPr/>
            </a:pPr>
            <a:r>
              <a:rPr lang="tr-TR" altLang="tr-TR" i="1" smtClean="0"/>
              <a:t>Karakter ve Değerler Eğitimi</a:t>
            </a:r>
            <a:r>
              <a:rPr lang="tr-TR" altLang="tr-TR" smtClean="0"/>
              <a:t>nin ailede ve okulda paralel bir şekilde işleyişini sağlamak. </a:t>
            </a:r>
          </a:p>
          <a:p>
            <a:pPr eaLnBrk="1" hangingPunct="1">
              <a:defRPr/>
            </a:pPr>
            <a:endParaRPr lang="tr-TR" altLang="tr-TR" smtClean="0"/>
          </a:p>
        </p:txBody>
      </p:sp>
    </p:spTree>
    <p:extLst>
      <p:ext uri="{BB962C8B-B14F-4D97-AF65-F5344CB8AC3E}">
        <p14:creationId xmlns:p14="http://schemas.microsoft.com/office/powerpoint/2010/main" val="34985110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914400" y="115888"/>
            <a:ext cx="8229600" cy="781050"/>
          </a:xfrm>
        </p:spPr>
        <p:txBody>
          <a:bodyPr lIns="0" rIns="0" bIns="0" anchor="b"/>
          <a:lstStyle/>
          <a:p>
            <a:pPr algn="ctr" eaLnBrk="1" hangingPunct="1">
              <a:defRPr/>
            </a:pPr>
            <a:r>
              <a:rPr lang="tr-TR" altLang="tr-TR" sz="2700" b="1" smtClean="0"/>
              <a:t>DEĞERLER EĞİTİMİ NASIL UYGULANACAK?</a:t>
            </a:r>
          </a:p>
        </p:txBody>
      </p:sp>
      <p:sp>
        <p:nvSpPr>
          <p:cNvPr id="3" name="2 İçerik Yer Tutucusu"/>
          <p:cNvSpPr>
            <a:spLocks noGrp="1"/>
          </p:cNvSpPr>
          <p:nvPr>
            <p:ph idx="4294967295"/>
          </p:nvPr>
        </p:nvSpPr>
        <p:spPr>
          <a:xfrm>
            <a:off x="0" y="1052513"/>
            <a:ext cx="8229600" cy="5184775"/>
          </a:xfrm>
        </p:spPr>
        <p:txBody>
          <a:bodyPr>
            <a:normAutofit fontScale="92500" lnSpcReduction="10000"/>
          </a:bodyPr>
          <a:lstStyle/>
          <a:p>
            <a:pPr algn="ctr" eaLnBrk="1" hangingPunct="1">
              <a:lnSpc>
                <a:spcPct val="90000"/>
              </a:lnSpc>
              <a:defRPr/>
            </a:pPr>
            <a:r>
              <a:rPr lang="tr-TR" altLang="tr-TR" sz="2800" smtClean="0"/>
              <a:t>Değerler eğitimi belirli bir süreyle sınırlandırılamaz. </a:t>
            </a:r>
          </a:p>
          <a:p>
            <a:pPr algn="ctr" eaLnBrk="1" hangingPunct="1">
              <a:lnSpc>
                <a:spcPct val="90000"/>
              </a:lnSpc>
              <a:defRPr/>
            </a:pPr>
            <a:r>
              <a:rPr lang="tr-TR" altLang="tr-TR" sz="2800" smtClean="0"/>
              <a:t>Amaç, çocukların yıl boyunca bu değerleri </a:t>
            </a:r>
            <a:r>
              <a:rPr lang="tr-TR" altLang="tr-TR" sz="2800" smtClean="0">
                <a:solidFill>
                  <a:srgbClr val="FF0000"/>
                </a:solidFill>
              </a:rPr>
              <a:t>içselleştirme</a:t>
            </a:r>
            <a:r>
              <a:rPr lang="tr-TR" altLang="tr-TR" sz="2800" smtClean="0"/>
              <a:t>sidir. </a:t>
            </a:r>
          </a:p>
          <a:p>
            <a:pPr algn="ctr" eaLnBrk="1" hangingPunct="1">
              <a:lnSpc>
                <a:spcPct val="90000"/>
              </a:lnSpc>
              <a:defRPr/>
            </a:pPr>
            <a:r>
              <a:rPr lang="tr-TR" altLang="tr-TR" sz="2800" smtClean="0"/>
              <a:t>Bu konuda velilerimizin katkı ve desteklerini önemsiyoruz.</a:t>
            </a:r>
          </a:p>
          <a:p>
            <a:pPr eaLnBrk="1" hangingPunct="1">
              <a:lnSpc>
                <a:spcPct val="90000"/>
              </a:lnSpc>
              <a:buFontTx/>
              <a:buNone/>
              <a:defRPr/>
            </a:pPr>
            <a:endParaRPr lang="tr-TR" altLang="tr-TR" sz="2800" smtClean="0"/>
          </a:p>
          <a:p>
            <a:pPr algn="ctr" eaLnBrk="1" hangingPunct="1">
              <a:lnSpc>
                <a:spcPct val="90000"/>
              </a:lnSpc>
              <a:defRPr/>
            </a:pPr>
            <a:r>
              <a:rPr lang="tr-TR" altLang="tr-TR" sz="2800" smtClean="0"/>
              <a:t> Belirlenen değerlerin kazandırılmasına, sonraki eğitim-öğretim yıllarında da, gelişimsel süreçler dikkate alınarak devam edilecektir. </a:t>
            </a:r>
          </a:p>
          <a:p>
            <a:pPr algn="ctr" eaLnBrk="1" hangingPunct="1">
              <a:lnSpc>
                <a:spcPct val="90000"/>
              </a:lnSpc>
              <a:defRPr/>
            </a:pPr>
            <a:r>
              <a:rPr lang="tr-TR" altLang="tr-TR" sz="2800" smtClean="0">
                <a:solidFill>
                  <a:srgbClr val="FF0000"/>
                </a:solidFill>
              </a:rPr>
              <a:t>Yaparak ve yaşayarak </a:t>
            </a:r>
            <a:r>
              <a:rPr lang="tr-TR" altLang="tr-TR" sz="2800" smtClean="0"/>
              <a:t>öğrenmenin etkisi düşünülerek çocukların aktif oldukları etkinlikler yoluyla değerleri özümsemeleri sağlanacaktır. </a:t>
            </a:r>
          </a:p>
          <a:p>
            <a:pPr eaLnBrk="1" hangingPunct="1">
              <a:lnSpc>
                <a:spcPct val="90000"/>
              </a:lnSpc>
              <a:defRPr/>
            </a:pPr>
            <a:endParaRPr lang="tr-TR" altLang="tr-TR" sz="2800" smtClean="0"/>
          </a:p>
        </p:txBody>
      </p:sp>
    </p:spTree>
    <p:extLst>
      <p:ext uri="{BB962C8B-B14F-4D97-AF65-F5344CB8AC3E}">
        <p14:creationId xmlns:p14="http://schemas.microsoft.com/office/powerpoint/2010/main" val="39143495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85786" y="571480"/>
            <a:ext cx="7772400" cy="1285883"/>
          </a:xfrm>
        </p:spPr>
        <p:txBody>
          <a:bodyPr>
            <a:normAutofit fontScale="90000"/>
          </a:bodyPr>
          <a:lstStyle/>
          <a:p>
            <a:pPr eaLnBrk="1" fontAlgn="auto" hangingPunct="1">
              <a:spcAft>
                <a:spcPts val="0"/>
              </a:spcAft>
              <a:defRPr/>
            </a:pPr>
            <a:r>
              <a:rPr lang="tr-TR" dirty="0" smtClean="0">
                <a:latin typeface="Comic Sans MS" pitchFamily="66" charset="0"/>
              </a:rPr>
              <a:t>DEĞER  KAZANIMINDA  AİLE</a:t>
            </a:r>
            <a:endParaRPr lang="tr-TR" dirty="0">
              <a:latin typeface="Comic Sans MS" pitchFamily="66" charset="0"/>
            </a:endParaRPr>
          </a:p>
        </p:txBody>
      </p:sp>
      <p:sp>
        <p:nvSpPr>
          <p:cNvPr id="18434" name="2 Alt Başlık"/>
          <p:cNvSpPr>
            <a:spLocks noGrp="1"/>
          </p:cNvSpPr>
          <p:nvPr>
            <p:ph type="subTitle" idx="1"/>
          </p:nvPr>
        </p:nvSpPr>
        <p:spPr>
          <a:xfrm>
            <a:off x="642938" y="1857375"/>
            <a:ext cx="4214812" cy="4143375"/>
          </a:xfrm>
        </p:spPr>
        <p:txBody>
          <a:bodyPr/>
          <a:lstStyle/>
          <a:p>
            <a:pPr eaLnBrk="1" hangingPunct="1"/>
            <a:r>
              <a:rPr lang="tr-TR" sz="2000" smtClean="0">
                <a:solidFill>
                  <a:schemeClr val="tx1"/>
                </a:solidFill>
                <a:latin typeface="Comic Sans MS" pitchFamily="66" charset="0"/>
              </a:rPr>
              <a:t>Okul çağına kadar aile;çocuklar için hangi değerlerin kazanılacağı konusunda temel kurumdur.  Çocuklar ve gençler söylenenden daha çok büyüklerinin yaptıklarından etkilenirler. Değerler sonradan kazanılmaktadır. Bu nedenle ailenin, okul ve toplumun; değer kazanımında önemli görevleri bulunmaktadır.</a:t>
            </a:r>
          </a:p>
          <a:p>
            <a:pPr eaLnBrk="1" hangingPunct="1"/>
            <a:endParaRPr lang="tr-TR" sz="2000" smtClean="0">
              <a:solidFill>
                <a:schemeClr val="tx1"/>
              </a:solidFill>
            </a:endParaRPr>
          </a:p>
        </p:txBody>
      </p:sp>
      <p:pic>
        <p:nvPicPr>
          <p:cNvPr id="18435" name="Picture 1"/>
          <p:cNvPicPr>
            <a:picLocks noChangeAspect="1" noChangeArrowheads="1"/>
          </p:cNvPicPr>
          <p:nvPr/>
        </p:nvPicPr>
        <p:blipFill>
          <a:blip r:embed="rId2"/>
          <a:srcRect/>
          <a:stretch>
            <a:fillRect/>
          </a:stretch>
        </p:blipFill>
        <p:spPr bwMode="auto">
          <a:xfrm>
            <a:off x="5133975" y="2143125"/>
            <a:ext cx="4010025" cy="4143375"/>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Başlık"/>
          <p:cNvSpPr>
            <a:spLocks noGrp="1"/>
          </p:cNvSpPr>
          <p:nvPr>
            <p:ph type="title" idx="4294967295"/>
          </p:nvPr>
        </p:nvSpPr>
        <p:spPr>
          <a:xfrm>
            <a:off x="0" y="292100"/>
            <a:ext cx="8229600" cy="1384300"/>
          </a:xfrm>
        </p:spPr>
        <p:txBody>
          <a:bodyPr lIns="0" rIns="0" bIns="0" anchor="b"/>
          <a:lstStyle/>
          <a:p>
            <a:pPr algn="ctr" eaLnBrk="1" hangingPunct="1">
              <a:defRPr/>
            </a:pPr>
            <a:r>
              <a:rPr lang="tr-TR" altLang="tr-TR" sz="2700" b="1" smtClean="0"/>
              <a:t>DEĞERLER EĞİTİMİNİ  NASIL VERMELİYİZ?</a:t>
            </a:r>
          </a:p>
        </p:txBody>
      </p:sp>
      <p:sp>
        <p:nvSpPr>
          <p:cNvPr id="37891" name="2 İçerik Yer Tutucusu"/>
          <p:cNvSpPr>
            <a:spLocks noGrp="1"/>
          </p:cNvSpPr>
          <p:nvPr>
            <p:ph idx="4294967295"/>
          </p:nvPr>
        </p:nvSpPr>
        <p:spPr>
          <a:xfrm>
            <a:off x="0" y="1989138"/>
            <a:ext cx="7499350" cy="4389437"/>
          </a:xfrm>
        </p:spPr>
        <p:txBody>
          <a:bodyPr/>
          <a:lstStyle/>
          <a:p>
            <a:pPr algn="ctr" eaLnBrk="1" hangingPunct="1">
              <a:defRPr/>
            </a:pPr>
            <a:r>
              <a:rPr lang="tr-TR" altLang="tr-TR" b="1" smtClean="0"/>
              <a:t>Program, birbirini tamamlayan üç boyutta geliştirilmiş etkinlikleri içermektedir:</a:t>
            </a:r>
          </a:p>
          <a:p>
            <a:pPr algn="ctr" eaLnBrk="1" hangingPunct="1">
              <a:buFontTx/>
              <a:buNone/>
              <a:defRPr/>
            </a:pPr>
            <a:endParaRPr lang="tr-TR" altLang="tr-TR" smtClean="0"/>
          </a:p>
          <a:p>
            <a:pPr lvl="1" eaLnBrk="1" hangingPunct="1">
              <a:buFont typeface="Tahoma" panose="020B0604030504040204" pitchFamily="34" charset="0"/>
              <a:buNone/>
              <a:defRPr/>
            </a:pPr>
            <a:r>
              <a:rPr lang="tr-TR" altLang="tr-TR" smtClean="0"/>
              <a:t>(1)     Sınıf İçi Etkinlikler,</a:t>
            </a:r>
          </a:p>
          <a:p>
            <a:pPr lvl="1" eaLnBrk="1" hangingPunct="1">
              <a:buFont typeface="Tahoma" panose="020B0604030504040204" pitchFamily="34" charset="0"/>
              <a:buNone/>
              <a:defRPr/>
            </a:pPr>
            <a:r>
              <a:rPr lang="tr-TR" altLang="tr-TR" smtClean="0"/>
              <a:t>(2)    Okul İçi Etkinlikler,</a:t>
            </a:r>
          </a:p>
          <a:p>
            <a:pPr lvl="1" eaLnBrk="1" hangingPunct="1">
              <a:lnSpc>
                <a:spcPct val="150000"/>
              </a:lnSpc>
              <a:buFont typeface="Tahoma" panose="020B0604030504040204" pitchFamily="34" charset="0"/>
              <a:buNone/>
              <a:defRPr/>
            </a:pPr>
            <a:r>
              <a:rPr lang="tr-TR" altLang="tr-TR" smtClean="0"/>
              <a:t>(3)    Aileye Yönelik Etkinlikler.</a:t>
            </a:r>
          </a:p>
          <a:p>
            <a:pPr eaLnBrk="1" hangingPunct="1">
              <a:buFontTx/>
              <a:buNone/>
              <a:defRPr/>
            </a:pPr>
            <a:endParaRPr lang="tr-TR" altLang="tr-TR" smtClean="0"/>
          </a:p>
        </p:txBody>
      </p:sp>
    </p:spTree>
    <p:extLst>
      <p:ext uri="{BB962C8B-B14F-4D97-AF65-F5344CB8AC3E}">
        <p14:creationId xmlns:p14="http://schemas.microsoft.com/office/powerpoint/2010/main" val="32812108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415925"/>
            <a:ext cx="6337300" cy="925513"/>
          </a:xfrm>
        </p:spPr>
        <p:txBody>
          <a:bodyPr lIns="0" rIns="0" bIns="0" anchor="b"/>
          <a:lstStyle/>
          <a:p>
            <a:pPr algn="ctr" eaLnBrk="1" hangingPunct="1">
              <a:defRPr/>
            </a:pPr>
            <a:r>
              <a:rPr lang="tr-TR" altLang="tr-TR" sz="2700" b="1" smtClean="0"/>
              <a:t>OKUL ETKİNLİKLERİ</a:t>
            </a:r>
          </a:p>
        </p:txBody>
      </p:sp>
      <p:sp>
        <p:nvSpPr>
          <p:cNvPr id="3" name="2 İçerik Yer Tutucusu"/>
          <p:cNvSpPr>
            <a:spLocks noGrp="1"/>
          </p:cNvSpPr>
          <p:nvPr>
            <p:ph idx="4294967295"/>
          </p:nvPr>
        </p:nvSpPr>
        <p:spPr>
          <a:xfrm>
            <a:off x="0" y="1916113"/>
            <a:ext cx="8229600" cy="3960812"/>
          </a:xfrm>
        </p:spPr>
        <p:txBody>
          <a:bodyPr>
            <a:normAutofit fontScale="77500" lnSpcReduction="20000"/>
          </a:bodyPr>
          <a:lstStyle/>
          <a:p>
            <a:pPr algn="ctr" eaLnBrk="1" hangingPunct="1">
              <a:defRPr/>
            </a:pPr>
            <a:r>
              <a:rPr lang="tr-TR" altLang="tr-TR" sz="2600" smtClean="0"/>
              <a:t>    </a:t>
            </a:r>
            <a:r>
              <a:rPr lang="tr-TR" altLang="tr-TR" sz="3300" smtClean="0"/>
              <a:t>  Okulun  seçilen değeri destekleyecek görsel malzemelerle donatılması,</a:t>
            </a:r>
          </a:p>
          <a:p>
            <a:pPr algn="ctr" eaLnBrk="1" hangingPunct="1">
              <a:buFontTx/>
              <a:buNone/>
              <a:defRPr/>
            </a:pPr>
            <a:r>
              <a:rPr lang="tr-TR" altLang="tr-TR" sz="3300" smtClean="0"/>
              <a:t>(Okullarda </a:t>
            </a:r>
            <a:r>
              <a:rPr lang="tr-TR" altLang="tr-TR" sz="3300" smtClean="0">
                <a:solidFill>
                  <a:srgbClr val="FF0000"/>
                </a:solidFill>
              </a:rPr>
              <a:t>bir pano </a:t>
            </a:r>
            <a:r>
              <a:rPr lang="tr-TR" altLang="tr-TR" sz="3300" smtClean="0"/>
              <a:t>sadece Değerler Eğitimi için ayrılıp düzenlenmelidir.)</a:t>
            </a:r>
          </a:p>
          <a:p>
            <a:pPr algn="ctr" eaLnBrk="1" hangingPunct="1">
              <a:buFontTx/>
              <a:buNone/>
              <a:defRPr/>
            </a:pPr>
            <a:endParaRPr lang="tr-TR" altLang="tr-TR" sz="3300" smtClean="0"/>
          </a:p>
          <a:p>
            <a:pPr algn="ctr" eaLnBrk="1" hangingPunct="1">
              <a:defRPr/>
            </a:pPr>
            <a:r>
              <a:rPr lang="tr-TR" altLang="tr-TR" sz="3300" smtClean="0"/>
              <a:t>     Okulda bulunan </a:t>
            </a:r>
            <a:r>
              <a:rPr lang="tr-TR" altLang="tr-TR" sz="3300" smtClean="0">
                <a:solidFill>
                  <a:srgbClr val="FF0000"/>
                </a:solidFill>
              </a:rPr>
              <a:t>kulüplere ve ders dışı çalışmalara </a:t>
            </a:r>
            <a:r>
              <a:rPr lang="tr-TR" altLang="tr-TR" sz="3300" smtClean="0"/>
              <a:t>etkinlik önerileri hazırlanması ve bunların uygulanmasına liderlik edilmesi,</a:t>
            </a:r>
          </a:p>
          <a:p>
            <a:pPr algn="ctr" eaLnBrk="1" hangingPunct="1">
              <a:buFontTx/>
              <a:buNone/>
              <a:defRPr/>
            </a:pPr>
            <a:r>
              <a:rPr lang="tr-TR" altLang="tr-TR" sz="2800" smtClean="0"/>
              <a:t/>
            </a:r>
            <a:br>
              <a:rPr lang="tr-TR" altLang="tr-TR" sz="2800" smtClean="0"/>
            </a:br>
            <a:endParaRPr lang="tr-TR" altLang="tr-TR" sz="2800" smtClean="0"/>
          </a:p>
        </p:txBody>
      </p:sp>
    </p:spTree>
    <p:extLst>
      <p:ext uri="{BB962C8B-B14F-4D97-AF65-F5344CB8AC3E}">
        <p14:creationId xmlns:p14="http://schemas.microsoft.com/office/powerpoint/2010/main" val="1648320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Başlık"/>
          <p:cNvSpPr>
            <a:spLocks noGrp="1"/>
          </p:cNvSpPr>
          <p:nvPr>
            <p:ph type="title" idx="4294967295"/>
          </p:nvPr>
        </p:nvSpPr>
        <p:spPr>
          <a:xfrm>
            <a:off x="3228975" y="188913"/>
            <a:ext cx="5915025" cy="1143000"/>
          </a:xfrm>
        </p:spPr>
        <p:txBody>
          <a:bodyPr lIns="0" rIns="0" bIns="0" anchor="b"/>
          <a:lstStyle/>
          <a:p>
            <a:pPr algn="ctr" eaLnBrk="1" hangingPunct="1">
              <a:defRPr/>
            </a:pPr>
            <a:r>
              <a:rPr lang="tr-TR" altLang="tr-TR" sz="3100" b="1" smtClean="0"/>
              <a:t>OKUL ETKİNLİKLERİ</a:t>
            </a:r>
            <a:endParaRPr lang="tr-TR" altLang="tr-TR" sz="3100" smtClean="0"/>
          </a:p>
        </p:txBody>
      </p:sp>
      <p:sp>
        <p:nvSpPr>
          <p:cNvPr id="39939" name="2 İçerik Yer Tutucusu"/>
          <p:cNvSpPr>
            <a:spLocks noGrp="1"/>
          </p:cNvSpPr>
          <p:nvPr>
            <p:ph idx="4294967295"/>
          </p:nvPr>
        </p:nvSpPr>
        <p:spPr>
          <a:xfrm>
            <a:off x="0" y="1628775"/>
            <a:ext cx="8229600" cy="4733925"/>
          </a:xfrm>
        </p:spPr>
        <p:txBody>
          <a:bodyPr>
            <a:normAutofit fontScale="92500" lnSpcReduction="10000"/>
          </a:bodyPr>
          <a:lstStyle/>
          <a:p>
            <a:pPr algn="ctr" eaLnBrk="1" hangingPunct="1">
              <a:defRPr/>
            </a:pPr>
            <a:r>
              <a:rPr lang="tr-TR" altLang="tr-TR" sz="3300" dirty="0" smtClean="0">
                <a:latin typeface="Times New Roman" panose="02020603050405020304" pitchFamily="18" charset="0"/>
                <a:cs typeface="Times New Roman" panose="02020603050405020304" pitchFamily="18" charset="0"/>
              </a:rPr>
              <a:t>Her değerin başlangıcında  görevli öğretmen ve öğrenciler tarafından bütün okula o değerle ilgili </a:t>
            </a:r>
            <a:r>
              <a:rPr lang="tr-TR" altLang="tr-TR" sz="3300" dirty="0" smtClean="0">
                <a:solidFill>
                  <a:srgbClr val="FF0000"/>
                </a:solidFill>
                <a:latin typeface="Times New Roman" panose="02020603050405020304" pitchFamily="18" charset="0"/>
                <a:cs typeface="Times New Roman" panose="02020603050405020304" pitchFamily="18" charset="0"/>
              </a:rPr>
              <a:t>tanıtım sunumu </a:t>
            </a:r>
            <a:r>
              <a:rPr lang="tr-TR" altLang="tr-TR" sz="3300" dirty="0" smtClean="0">
                <a:latin typeface="Times New Roman" panose="02020603050405020304" pitchFamily="18" charset="0"/>
                <a:cs typeface="Times New Roman" panose="02020603050405020304" pitchFamily="18" charset="0"/>
              </a:rPr>
              <a:t>yapılması.</a:t>
            </a:r>
          </a:p>
          <a:p>
            <a:pPr algn="ctr" eaLnBrk="1" hangingPunct="1">
              <a:defRPr/>
            </a:pPr>
            <a:r>
              <a:rPr lang="tr-TR" altLang="tr-TR" sz="3300" dirty="0" smtClean="0">
                <a:latin typeface="Times New Roman" panose="02020603050405020304" pitchFamily="18" charset="0"/>
                <a:cs typeface="Times New Roman" panose="02020603050405020304" pitchFamily="18" charset="0"/>
              </a:rPr>
              <a:t> Okul personelinin değerlerle ilgili olarak </a:t>
            </a:r>
            <a:r>
              <a:rPr lang="tr-TR" altLang="tr-TR" sz="3300" dirty="0" smtClean="0">
                <a:solidFill>
                  <a:srgbClr val="FF0000"/>
                </a:solidFill>
                <a:latin typeface="Times New Roman" panose="02020603050405020304" pitchFamily="18" charset="0"/>
                <a:cs typeface="Times New Roman" panose="02020603050405020304" pitchFamily="18" charset="0"/>
              </a:rPr>
              <a:t>bilinçlendirilmesi,</a:t>
            </a:r>
          </a:p>
          <a:p>
            <a:pPr algn="ctr" eaLnBrk="1" hangingPunct="1">
              <a:defRPr/>
            </a:pPr>
            <a:r>
              <a:rPr lang="tr-TR" altLang="tr-TR" sz="3300" dirty="0" smtClean="0">
                <a:latin typeface="Times New Roman" panose="02020603050405020304" pitchFamily="18" charset="0"/>
                <a:cs typeface="Times New Roman" panose="02020603050405020304" pitchFamily="18" charset="0"/>
              </a:rPr>
              <a:t>Çalışmalar sonucu ortaya çıkan ürünlerin </a:t>
            </a:r>
            <a:r>
              <a:rPr lang="tr-TR" altLang="tr-TR" sz="3300" dirty="0" smtClean="0">
                <a:solidFill>
                  <a:schemeClr val="accent1">
                    <a:lumMod val="75000"/>
                  </a:schemeClr>
                </a:solidFill>
                <a:latin typeface="Times New Roman" panose="02020603050405020304" pitchFamily="18" charset="0"/>
                <a:cs typeface="Times New Roman" panose="02020603050405020304" pitchFamily="18" charset="0"/>
              </a:rPr>
              <a:t>sergilenmesi,</a:t>
            </a:r>
          </a:p>
          <a:p>
            <a:pPr algn="ctr" eaLnBrk="1" hangingPunct="1">
              <a:defRPr/>
            </a:pPr>
            <a:r>
              <a:rPr lang="tr-TR" altLang="tr-TR" sz="3300" dirty="0" smtClean="0">
                <a:latin typeface="Times New Roman" panose="02020603050405020304" pitchFamily="18" charset="0"/>
                <a:cs typeface="Times New Roman" panose="02020603050405020304" pitchFamily="18" charset="0"/>
              </a:rPr>
              <a:t> Duvar </a:t>
            </a:r>
            <a:r>
              <a:rPr lang="tr-TR" altLang="tr-TR" sz="3300" dirty="0" smtClean="0">
                <a:solidFill>
                  <a:srgbClr val="0066FF"/>
                </a:solidFill>
                <a:latin typeface="Times New Roman" panose="02020603050405020304" pitchFamily="18" charset="0"/>
                <a:cs typeface="Times New Roman" panose="02020603050405020304" pitchFamily="18" charset="0"/>
              </a:rPr>
              <a:t>gazeteleri, broşürler </a:t>
            </a:r>
            <a:r>
              <a:rPr lang="tr-TR" altLang="tr-TR" sz="3300" dirty="0" smtClean="0">
                <a:latin typeface="Times New Roman" panose="02020603050405020304" pitchFamily="18" charset="0"/>
                <a:cs typeface="Times New Roman" panose="02020603050405020304" pitchFamily="18" charset="0"/>
              </a:rPr>
              <a:t>ve benzeri basılı materyaller hazırlanması,</a:t>
            </a:r>
          </a:p>
          <a:p>
            <a:pPr eaLnBrk="1" hangingPunct="1">
              <a:defRPr/>
            </a:pPr>
            <a:endParaRPr lang="tr-TR" altLang="tr-TR" dirty="0" smtClean="0"/>
          </a:p>
        </p:txBody>
      </p:sp>
    </p:spTree>
    <p:extLst>
      <p:ext uri="{BB962C8B-B14F-4D97-AF65-F5344CB8AC3E}">
        <p14:creationId xmlns:p14="http://schemas.microsoft.com/office/powerpoint/2010/main" val="42525548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914400" y="0"/>
            <a:ext cx="8229600" cy="871538"/>
          </a:xfrm>
        </p:spPr>
        <p:txBody>
          <a:bodyPr lIns="0" rIns="0" bIns="0" anchor="b"/>
          <a:lstStyle/>
          <a:p>
            <a:pPr algn="ctr" eaLnBrk="1" hangingPunct="1">
              <a:defRPr/>
            </a:pPr>
            <a:r>
              <a:rPr lang="tr-TR" altLang="tr-TR" sz="2700" b="1" smtClean="0"/>
              <a:t>OKUL ETKİNLİKLERİ</a:t>
            </a:r>
          </a:p>
        </p:txBody>
      </p:sp>
      <p:sp>
        <p:nvSpPr>
          <p:cNvPr id="3" name="2 İçerik Yer Tutucusu"/>
          <p:cNvSpPr>
            <a:spLocks noGrp="1"/>
          </p:cNvSpPr>
          <p:nvPr>
            <p:ph idx="4294967295"/>
          </p:nvPr>
        </p:nvSpPr>
        <p:spPr>
          <a:xfrm>
            <a:off x="935038" y="1196975"/>
            <a:ext cx="8208962" cy="5327650"/>
          </a:xfrm>
        </p:spPr>
        <p:txBody>
          <a:bodyPr/>
          <a:lstStyle/>
          <a:p>
            <a:pPr algn="ctr" eaLnBrk="1" hangingPunct="1">
              <a:buFontTx/>
              <a:buNone/>
              <a:defRPr/>
            </a:pPr>
            <a:endParaRPr lang="tr-TR" altLang="tr-TR" smtClean="0"/>
          </a:p>
          <a:p>
            <a:pPr algn="ctr" eaLnBrk="1" hangingPunct="1">
              <a:lnSpc>
                <a:spcPct val="110000"/>
              </a:lnSpc>
              <a:defRPr/>
            </a:pPr>
            <a:r>
              <a:rPr lang="tr-TR" altLang="tr-TR" smtClean="0"/>
              <a:t>Çocukların özdeşim kurabilecekleri ve örnek alabilecekleri </a:t>
            </a:r>
            <a:r>
              <a:rPr lang="tr-TR" altLang="tr-TR" smtClean="0">
                <a:solidFill>
                  <a:srgbClr val="0066FF"/>
                </a:solidFill>
              </a:rPr>
              <a:t>tanınmış kişilerin </a:t>
            </a:r>
            <a:r>
              <a:rPr lang="tr-TR" altLang="tr-TR" smtClean="0"/>
              <a:t>okulda konuk edilmesi,</a:t>
            </a:r>
          </a:p>
          <a:p>
            <a:pPr algn="ctr" eaLnBrk="1" hangingPunct="1">
              <a:lnSpc>
                <a:spcPct val="110000"/>
              </a:lnSpc>
              <a:buFontTx/>
              <a:buNone/>
              <a:defRPr/>
            </a:pPr>
            <a:endParaRPr lang="tr-TR" altLang="tr-TR" smtClean="0"/>
          </a:p>
          <a:p>
            <a:pPr algn="ctr" eaLnBrk="1" hangingPunct="1">
              <a:lnSpc>
                <a:spcPct val="110000"/>
              </a:lnSpc>
              <a:defRPr/>
            </a:pPr>
            <a:r>
              <a:rPr lang="tr-TR" altLang="tr-TR" smtClean="0"/>
              <a:t>  Okul genelinde ve sınıflarda </a:t>
            </a:r>
            <a:r>
              <a:rPr lang="tr-TR" altLang="tr-TR" smtClean="0">
                <a:solidFill>
                  <a:srgbClr val="0066FF"/>
                </a:solidFill>
              </a:rPr>
              <a:t>proje çalışmaları </a:t>
            </a:r>
            <a:r>
              <a:rPr lang="tr-TR" altLang="tr-TR" smtClean="0"/>
              <a:t>gerçekleştirilmesi.</a:t>
            </a:r>
          </a:p>
          <a:p>
            <a:pPr algn="ctr" eaLnBrk="1" hangingPunct="1">
              <a:lnSpc>
                <a:spcPct val="110000"/>
              </a:lnSpc>
              <a:defRPr/>
            </a:pPr>
            <a:r>
              <a:rPr lang="tr-TR" altLang="tr-TR" smtClean="0"/>
              <a:t>(Özellikle ortaöğretim öğrencileri projeyi kendileri bulup uygulamalı)</a:t>
            </a:r>
          </a:p>
          <a:p>
            <a:pPr eaLnBrk="1" hangingPunct="1">
              <a:defRPr/>
            </a:pPr>
            <a:endParaRPr lang="tr-TR" altLang="tr-TR" smtClean="0"/>
          </a:p>
        </p:txBody>
      </p:sp>
    </p:spTree>
    <p:extLst>
      <p:ext uri="{BB962C8B-B14F-4D97-AF65-F5344CB8AC3E}">
        <p14:creationId xmlns:p14="http://schemas.microsoft.com/office/powerpoint/2010/main" val="37822088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914400" y="188913"/>
            <a:ext cx="8229600" cy="719137"/>
          </a:xfrm>
        </p:spPr>
        <p:txBody>
          <a:bodyPr lIns="0" rIns="0" bIns="0" anchor="b"/>
          <a:lstStyle/>
          <a:p>
            <a:pPr algn="ctr" eaLnBrk="1" hangingPunct="1">
              <a:defRPr/>
            </a:pPr>
            <a:r>
              <a:rPr lang="tr-TR" altLang="tr-TR" sz="2700" b="1" smtClean="0"/>
              <a:t>SINIF ETKİNLİKLERİ</a:t>
            </a:r>
          </a:p>
        </p:txBody>
      </p:sp>
      <p:sp>
        <p:nvSpPr>
          <p:cNvPr id="3" name="2 İçerik Yer Tutucusu"/>
          <p:cNvSpPr>
            <a:spLocks noGrp="1"/>
          </p:cNvSpPr>
          <p:nvPr>
            <p:ph idx="4294967295"/>
          </p:nvPr>
        </p:nvSpPr>
        <p:spPr>
          <a:xfrm>
            <a:off x="647700" y="1125538"/>
            <a:ext cx="8496300" cy="5732462"/>
          </a:xfrm>
        </p:spPr>
        <p:txBody>
          <a:bodyPr>
            <a:normAutofit lnSpcReduction="10000"/>
          </a:bodyPr>
          <a:lstStyle/>
          <a:p>
            <a:pPr algn="ctr" eaLnBrk="1" hangingPunct="1">
              <a:defRPr/>
            </a:pPr>
            <a:r>
              <a:rPr lang="tr-TR" altLang="tr-TR" sz="2800" smtClean="0"/>
              <a:t>Bu etkinlikler, temelde öğretmen görevlerini desteklemeye dönüktür. </a:t>
            </a:r>
          </a:p>
          <a:p>
            <a:pPr algn="ctr" eaLnBrk="1" hangingPunct="1">
              <a:lnSpc>
                <a:spcPct val="150000"/>
              </a:lnSpc>
              <a:defRPr/>
            </a:pPr>
            <a:r>
              <a:rPr lang="tr-TR" altLang="tr-TR" sz="2800" smtClean="0"/>
              <a:t>Ders programlarının içine yedirilmiş bu etkinlikler, </a:t>
            </a:r>
            <a:r>
              <a:rPr lang="tr-TR" altLang="tr-TR" sz="2800" b="1" smtClean="0"/>
              <a:t>öğrenci merkezli ve aktif öğrenme </a:t>
            </a:r>
            <a:r>
              <a:rPr lang="tr-TR" altLang="tr-TR" sz="2800" smtClean="0"/>
              <a:t>esaslıdır.</a:t>
            </a:r>
          </a:p>
          <a:p>
            <a:pPr algn="ctr" eaLnBrk="1" hangingPunct="1">
              <a:lnSpc>
                <a:spcPct val="150000"/>
              </a:lnSpc>
              <a:defRPr/>
            </a:pPr>
            <a:r>
              <a:rPr lang="tr-TR" altLang="tr-TR" sz="2800" smtClean="0"/>
              <a:t>Etkinlikler sınıf rehber öğretmenleri, sınıf öğretmenleri veya özel alan bilgisi gerektiren branş öğretmenleri tarafından uygulanır.</a:t>
            </a:r>
          </a:p>
          <a:p>
            <a:pPr algn="ctr" eaLnBrk="1" hangingPunct="1">
              <a:lnSpc>
                <a:spcPct val="150000"/>
              </a:lnSpc>
              <a:defRPr/>
            </a:pPr>
            <a:r>
              <a:rPr lang="tr-TR" altLang="tr-TR" sz="2800" smtClean="0"/>
              <a:t>Her sınıf bir pano düzenlemeli.</a:t>
            </a:r>
          </a:p>
          <a:p>
            <a:pPr algn="ctr" eaLnBrk="1" hangingPunct="1">
              <a:lnSpc>
                <a:spcPct val="150000"/>
              </a:lnSpc>
              <a:defRPr/>
            </a:pPr>
            <a:endParaRPr lang="tr-TR" altLang="tr-TR" sz="2800" smtClean="0"/>
          </a:p>
        </p:txBody>
      </p:sp>
    </p:spTree>
    <p:extLst>
      <p:ext uri="{BB962C8B-B14F-4D97-AF65-F5344CB8AC3E}">
        <p14:creationId xmlns:p14="http://schemas.microsoft.com/office/powerpoint/2010/main" val="16992977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914400" y="333375"/>
            <a:ext cx="8229600" cy="720725"/>
          </a:xfrm>
        </p:spPr>
        <p:txBody>
          <a:bodyPr lIns="0" rIns="0" bIns="0" anchor="b">
            <a:normAutofit fontScale="90000"/>
          </a:bodyPr>
          <a:lstStyle/>
          <a:p>
            <a:pPr algn="ctr" eaLnBrk="1" hangingPunct="1">
              <a:defRPr/>
            </a:pPr>
            <a:r>
              <a:rPr lang="tr-TR" altLang="tr-TR" sz="3900" b="1" smtClean="0"/>
              <a:t/>
            </a:r>
            <a:br>
              <a:rPr lang="tr-TR" altLang="tr-TR" sz="3900" b="1" smtClean="0"/>
            </a:br>
            <a:r>
              <a:rPr lang="tr-TR" altLang="tr-TR" sz="3900" b="1" smtClean="0"/>
              <a:t/>
            </a:r>
            <a:br>
              <a:rPr lang="tr-TR" altLang="tr-TR" sz="3900" b="1" smtClean="0"/>
            </a:br>
            <a:r>
              <a:rPr lang="tr-TR" altLang="tr-TR" sz="3900" b="1" smtClean="0"/>
              <a:t/>
            </a:r>
            <a:br>
              <a:rPr lang="tr-TR" altLang="tr-TR" sz="3900" b="1" smtClean="0"/>
            </a:br>
            <a:r>
              <a:rPr lang="tr-TR" altLang="tr-TR" sz="3900" smtClean="0"/>
              <a:t/>
            </a:r>
            <a:br>
              <a:rPr lang="tr-TR" altLang="tr-TR" sz="3900" smtClean="0"/>
            </a:br>
            <a:r>
              <a:rPr lang="tr-TR" altLang="tr-TR" sz="2700" b="1" smtClean="0"/>
              <a:t> AİLEYE YÖNELİK ETKİNLİKLER</a:t>
            </a:r>
            <a:endParaRPr lang="tr-TR" altLang="tr-TR" sz="2700" smtClean="0"/>
          </a:p>
        </p:txBody>
      </p:sp>
      <p:sp>
        <p:nvSpPr>
          <p:cNvPr id="3" name="2 İçerik Yer Tutucusu"/>
          <p:cNvSpPr>
            <a:spLocks noGrp="1"/>
          </p:cNvSpPr>
          <p:nvPr>
            <p:ph idx="4294967295"/>
          </p:nvPr>
        </p:nvSpPr>
        <p:spPr>
          <a:xfrm>
            <a:off x="914400" y="1196975"/>
            <a:ext cx="8229600" cy="5256213"/>
          </a:xfrm>
        </p:spPr>
        <p:txBody>
          <a:bodyPr>
            <a:normAutofit lnSpcReduction="10000"/>
          </a:bodyPr>
          <a:lstStyle/>
          <a:p>
            <a:pPr algn="ctr" eaLnBrk="1" hangingPunct="1">
              <a:lnSpc>
                <a:spcPct val="150000"/>
              </a:lnSpc>
              <a:buFontTx/>
              <a:buNone/>
              <a:defRPr/>
            </a:pPr>
            <a:r>
              <a:rPr lang="tr-TR" altLang="tr-TR" smtClean="0"/>
              <a:t>	</a:t>
            </a:r>
            <a:r>
              <a:rPr lang="tr-TR" altLang="tr-TR" sz="2800" smtClean="0"/>
              <a:t>Çocuklarımıza kazandırmaya çalıştığımız bu değer ve davranışların </a:t>
            </a:r>
            <a:r>
              <a:rPr lang="tr-TR" altLang="tr-TR" sz="2800" b="1" smtClean="0"/>
              <a:t>kalıcı</a:t>
            </a:r>
            <a:r>
              <a:rPr lang="tr-TR" altLang="tr-TR" sz="2800" smtClean="0"/>
              <a:t> olması, </a:t>
            </a:r>
            <a:r>
              <a:rPr lang="tr-TR" altLang="tr-TR" sz="2800" smtClean="0">
                <a:solidFill>
                  <a:srgbClr val="C00000"/>
                </a:solidFill>
              </a:rPr>
              <a:t>okul-aile</a:t>
            </a:r>
            <a:r>
              <a:rPr lang="tr-TR" altLang="tr-TR" sz="2800" smtClean="0"/>
              <a:t> işbirliği sayesinde mümkün olacaktır. </a:t>
            </a:r>
          </a:p>
          <a:p>
            <a:pPr algn="ctr" eaLnBrk="1" hangingPunct="1">
              <a:lnSpc>
                <a:spcPct val="150000"/>
              </a:lnSpc>
              <a:buFontTx/>
              <a:buNone/>
              <a:defRPr/>
            </a:pPr>
            <a:r>
              <a:rPr lang="tr-TR" altLang="tr-TR" sz="2800" smtClean="0"/>
              <a:t>Değerler eğitimine aileleri de dâhil etmek için	</a:t>
            </a:r>
          </a:p>
          <a:p>
            <a:pPr algn="ctr" eaLnBrk="1" hangingPunct="1">
              <a:lnSpc>
                <a:spcPct val="150000"/>
              </a:lnSpc>
              <a:buFontTx/>
              <a:buNone/>
              <a:defRPr/>
            </a:pPr>
            <a:r>
              <a:rPr lang="tr-TR" altLang="tr-TR" sz="2800" b="1" i="1" smtClean="0"/>
              <a:t>Veli mektupları</a:t>
            </a:r>
            <a:r>
              <a:rPr lang="tr-TR" altLang="tr-TR" sz="2800" smtClean="0"/>
              <a:t>yla ailelere bilgi verilecek, </a:t>
            </a:r>
            <a:r>
              <a:rPr lang="tr-TR" altLang="tr-TR" sz="2800" b="1" i="1" smtClean="0"/>
              <a:t>okul web sitelerinde</a:t>
            </a:r>
            <a:r>
              <a:rPr lang="tr-TR" altLang="tr-TR" sz="2800" b="1" smtClean="0"/>
              <a:t> </a:t>
            </a:r>
            <a:r>
              <a:rPr lang="tr-TR" altLang="tr-TR" sz="2800" smtClean="0"/>
              <a:t>ve </a:t>
            </a:r>
            <a:r>
              <a:rPr lang="tr-TR" altLang="tr-TR" sz="2800" b="1" i="1" smtClean="0"/>
              <a:t>sınıf toplantılarında</a:t>
            </a:r>
            <a:r>
              <a:rPr lang="tr-TR" altLang="tr-TR" sz="2800" i="1" smtClean="0"/>
              <a:t> </a:t>
            </a:r>
            <a:r>
              <a:rPr lang="tr-TR" altLang="tr-TR" sz="2800" smtClean="0"/>
              <a:t>değerler eğitimi konusunda bilgilendirmeler yapılacaktır.</a:t>
            </a:r>
          </a:p>
        </p:txBody>
      </p:sp>
    </p:spTree>
    <p:extLst>
      <p:ext uri="{BB962C8B-B14F-4D97-AF65-F5344CB8AC3E}">
        <p14:creationId xmlns:p14="http://schemas.microsoft.com/office/powerpoint/2010/main" val="2533193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Başlık"/>
          <p:cNvSpPr>
            <a:spLocks noGrp="1"/>
          </p:cNvSpPr>
          <p:nvPr>
            <p:ph type="title" idx="4294967295"/>
          </p:nvPr>
        </p:nvSpPr>
        <p:spPr>
          <a:xfrm>
            <a:off x="3600450" y="260350"/>
            <a:ext cx="5543550" cy="504825"/>
          </a:xfrm>
        </p:spPr>
        <p:txBody>
          <a:bodyPr lIns="0" rIns="0" bIns="0" anchor="b"/>
          <a:lstStyle/>
          <a:p>
            <a:pPr eaLnBrk="1" hangingPunct="1">
              <a:defRPr/>
            </a:pPr>
            <a:r>
              <a:rPr lang="tr-TR" altLang="tr-TR" sz="2700" smtClean="0"/>
              <a:t>AİLE EĞİTİMLERİ ÖNEMLİ</a:t>
            </a:r>
          </a:p>
        </p:txBody>
      </p:sp>
      <p:sp>
        <p:nvSpPr>
          <p:cNvPr id="3" name="2 İçerik Yer Tutucusu"/>
          <p:cNvSpPr>
            <a:spLocks noGrp="1"/>
          </p:cNvSpPr>
          <p:nvPr>
            <p:ph idx="4294967295"/>
          </p:nvPr>
        </p:nvSpPr>
        <p:spPr>
          <a:xfrm>
            <a:off x="792163" y="981075"/>
            <a:ext cx="8351837" cy="5688013"/>
          </a:xfrm>
        </p:spPr>
        <p:txBody>
          <a:bodyPr>
            <a:normAutofit fontScale="92500" lnSpcReduction="20000"/>
          </a:bodyPr>
          <a:lstStyle/>
          <a:p>
            <a:pPr algn="ctr" eaLnBrk="1" hangingPunct="1">
              <a:lnSpc>
                <a:spcPct val="90000"/>
              </a:lnSpc>
              <a:defRPr/>
            </a:pPr>
            <a:r>
              <a:rPr lang="tr-TR" altLang="tr-TR" sz="2800" dirty="0" smtClean="0"/>
              <a:t>Ailelere değerler eğitiminin önemi kavratılmalı.</a:t>
            </a:r>
          </a:p>
          <a:p>
            <a:pPr algn="ctr" eaLnBrk="1" hangingPunct="1">
              <a:lnSpc>
                <a:spcPct val="90000"/>
              </a:lnSpc>
              <a:defRPr/>
            </a:pPr>
            <a:r>
              <a:rPr lang="tr-TR" altLang="tr-TR" sz="2800" dirty="0" smtClean="0"/>
              <a:t>İkna çalışmaları yapılmalı.</a:t>
            </a:r>
          </a:p>
          <a:p>
            <a:pPr algn="ctr" eaLnBrk="1" hangingPunct="1">
              <a:lnSpc>
                <a:spcPct val="90000"/>
              </a:lnSpc>
              <a:defRPr/>
            </a:pPr>
            <a:endParaRPr lang="tr-TR" altLang="tr-TR" sz="2800" dirty="0" smtClean="0"/>
          </a:p>
          <a:p>
            <a:pPr algn="ctr" eaLnBrk="1" hangingPunct="1">
              <a:lnSpc>
                <a:spcPct val="90000"/>
              </a:lnSpc>
              <a:defRPr/>
            </a:pPr>
            <a:r>
              <a:rPr lang="tr-TR" altLang="tr-TR" sz="2800" dirty="0" smtClean="0"/>
              <a:t>Karakteri sağlam, değerleri özümsemiş bireylerin akademik  başarıyı da yakalayacakları önemle vurgulanmalı.</a:t>
            </a:r>
          </a:p>
          <a:p>
            <a:pPr algn="ctr" eaLnBrk="1" hangingPunct="1">
              <a:lnSpc>
                <a:spcPct val="90000"/>
              </a:lnSpc>
              <a:defRPr/>
            </a:pPr>
            <a:endParaRPr lang="tr-TR" altLang="tr-TR" sz="2800" dirty="0" smtClean="0"/>
          </a:p>
          <a:p>
            <a:pPr algn="ctr" eaLnBrk="1" hangingPunct="1">
              <a:lnSpc>
                <a:spcPct val="90000"/>
              </a:lnSpc>
              <a:defRPr/>
            </a:pPr>
            <a:r>
              <a:rPr lang="tr-TR" altLang="tr-TR" sz="2800" dirty="0" smtClean="0"/>
              <a:t>Veliye sonuç </a:t>
            </a:r>
            <a:r>
              <a:rPr lang="tr-TR" altLang="tr-TR" sz="2800" dirty="0" err="1" smtClean="0"/>
              <a:t>gösterilmeli,somut</a:t>
            </a:r>
            <a:r>
              <a:rPr lang="tr-TR" altLang="tr-TR" sz="2800" dirty="0" smtClean="0"/>
              <a:t> örnekler verilmeli.</a:t>
            </a:r>
          </a:p>
          <a:p>
            <a:pPr algn="ctr" eaLnBrk="1" hangingPunct="1">
              <a:lnSpc>
                <a:spcPct val="90000"/>
              </a:lnSpc>
              <a:defRPr/>
            </a:pPr>
            <a:endParaRPr lang="tr-TR" altLang="tr-TR" sz="2800" dirty="0" smtClean="0"/>
          </a:p>
          <a:p>
            <a:pPr algn="ctr" eaLnBrk="1" hangingPunct="1">
              <a:lnSpc>
                <a:spcPct val="90000"/>
              </a:lnSpc>
              <a:buFontTx/>
              <a:buNone/>
              <a:defRPr/>
            </a:pPr>
            <a:r>
              <a:rPr lang="tr-TR" altLang="tr-TR" sz="2800" dirty="0" smtClean="0"/>
              <a:t>    </a:t>
            </a:r>
            <a:r>
              <a:rPr lang="tr-TR" altLang="tr-TR" sz="2400" b="1" dirty="0" smtClean="0"/>
              <a:t>Değerler Eğitim uygulamaları öğrencilerde dış disiplin yerine iç disiplinin geliştirecek ve akademik başarıya da doğrudan etki edecektir.</a:t>
            </a:r>
          </a:p>
          <a:p>
            <a:pPr algn="ctr" eaLnBrk="1" hangingPunct="1">
              <a:lnSpc>
                <a:spcPct val="90000"/>
              </a:lnSpc>
              <a:buFontTx/>
              <a:buNone/>
              <a:defRPr/>
            </a:pPr>
            <a:endParaRPr lang="tr-TR" altLang="tr-TR" sz="2400" dirty="0" smtClean="0"/>
          </a:p>
          <a:p>
            <a:pPr algn="ctr" eaLnBrk="1" hangingPunct="1">
              <a:lnSpc>
                <a:spcPct val="90000"/>
              </a:lnSpc>
              <a:buFontTx/>
              <a:buNone/>
              <a:defRPr/>
            </a:pPr>
            <a:r>
              <a:rPr lang="tr-TR" altLang="tr-TR" sz="2400" dirty="0" smtClean="0">
                <a:solidFill>
                  <a:srgbClr val="C00000"/>
                </a:solidFill>
              </a:rPr>
              <a:t>Tek kanatlı kuş uçamaz.</a:t>
            </a:r>
          </a:p>
        </p:txBody>
      </p:sp>
    </p:spTree>
    <p:extLst>
      <p:ext uri="{BB962C8B-B14F-4D97-AF65-F5344CB8AC3E}">
        <p14:creationId xmlns:p14="http://schemas.microsoft.com/office/powerpoint/2010/main" val="17280266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914400" y="260350"/>
            <a:ext cx="8229600" cy="576263"/>
          </a:xfrm>
        </p:spPr>
        <p:txBody>
          <a:bodyPr lIns="0" rIns="0" bIns="0" anchor="b">
            <a:normAutofit fontScale="90000"/>
          </a:bodyPr>
          <a:lstStyle/>
          <a:p>
            <a:pPr algn="ctr" eaLnBrk="1" hangingPunct="1">
              <a:defRPr/>
            </a:pPr>
            <a:r>
              <a:rPr lang="tr-TR" altLang="tr-TR" sz="2700" b="1" smtClean="0">
                <a:latin typeface="Times New Roman" panose="02020603050405020304" pitchFamily="18" charset="0"/>
                <a:cs typeface="Times New Roman" panose="02020603050405020304" pitchFamily="18" charset="0"/>
              </a:rPr>
              <a:t>SEVGİ DEĞERİ </a:t>
            </a:r>
            <a:br>
              <a:rPr lang="tr-TR" altLang="tr-TR" sz="2700" b="1" smtClean="0">
                <a:latin typeface="Times New Roman" panose="02020603050405020304" pitchFamily="18" charset="0"/>
                <a:cs typeface="Times New Roman" panose="02020603050405020304" pitchFamily="18" charset="0"/>
              </a:rPr>
            </a:br>
            <a:r>
              <a:rPr lang="tr-TR" altLang="tr-TR" sz="2700" b="1" smtClean="0">
                <a:latin typeface="Times New Roman" panose="02020603050405020304" pitchFamily="18" charset="0"/>
                <a:cs typeface="Times New Roman" panose="02020603050405020304" pitchFamily="18" charset="0"/>
              </a:rPr>
              <a:t> ETKİNLİK ÖRNEKLERİ</a:t>
            </a:r>
            <a:endParaRPr lang="tr-TR" altLang="tr-TR" sz="2700" smtClean="0"/>
          </a:p>
        </p:txBody>
      </p:sp>
      <p:sp>
        <p:nvSpPr>
          <p:cNvPr id="3" name="2 İçerik Yer Tutucusu"/>
          <p:cNvSpPr>
            <a:spLocks noGrp="1"/>
          </p:cNvSpPr>
          <p:nvPr>
            <p:ph idx="4294967295"/>
          </p:nvPr>
        </p:nvSpPr>
        <p:spPr>
          <a:xfrm>
            <a:off x="914400" y="1125538"/>
            <a:ext cx="8229600" cy="5399087"/>
          </a:xfrm>
        </p:spPr>
        <p:txBody>
          <a:bodyPr>
            <a:normAutofit fontScale="92500" lnSpcReduction="10000"/>
          </a:bodyPr>
          <a:lstStyle/>
          <a:p>
            <a:pPr eaLnBrk="1" hangingPunct="1">
              <a:defRPr/>
            </a:pPr>
            <a:r>
              <a:rPr lang="tr-TR" altLang="tr-TR" sz="2800" smtClean="0">
                <a:latin typeface="Times New Roman" panose="02020603050405020304" pitchFamily="18" charset="0"/>
                <a:cs typeface="Times New Roman" panose="02020603050405020304" pitchFamily="18" charset="0"/>
              </a:rPr>
              <a:t>Velilere Değerler eğitimi tanıtılması ve </a:t>
            </a:r>
            <a:r>
              <a:rPr lang="tr-TR" altLang="tr-TR" sz="2800" smtClean="0">
                <a:solidFill>
                  <a:srgbClr val="0066FF"/>
                </a:solidFill>
                <a:latin typeface="Times New Roman" panose="02020603050405020304" pitchFamily="18" charset="0"/>
                <a:cs typeface="Times New Roman" panose="02020603050405020304" pitchFamily="18" charset="0"/>
              </a:rPr>
              <a:t>“sevgi” konulu seminer </a:t>
            </a:r>
            <a:r>
              <a:rPr lang="tr-TR" altLang="tr-TR" sz="2800" smtClean="0">
                <a:latin typeface="Times New Roman" panose="02020603050405020304" pitchFamily="18" charset="0"/>
                <a:cs typeface="Times New Roman" panose="02020603050405020304" pitchFamily="18" charset="0"/>
              </a:rPr>
              <a:t>düzenlenmesi(sınıflar bazında),</a:t>
            </a:r>
          </a:p>
          <a:p>
            <a:pPr eaLnBrk="1" hangingPunct="1">
              <a:lnSpc>
                <a:spcPct val="150000"/>
              </a:lnSpc>
              <a:defRPr/>
            </a:pPr>
            <a:r>
              <a:rPr lang="tr-TR" altLang="tr-TR" sz="2800" smtClean="0">
                <a:solidFill>
                  <a:srgbClr val="CC00FF"/>
                </a:solidFill>
                <a:latin typeface="Times New Roman" panose="02020603050405020304" pitchFamily="18" charset="0"/>
                <a:cs typeface="Times New Roman" panose="02020603050405020304" pitchFamily="18" charset="0"/>
              </a:rPr>
              <a:t>Hacı Bektaş-ı Veli, Yunus Emre ve Mevlana ile ilgili çalışmalar </a:t>
            </a:r>
            <a:r>
              <a:rPr lang="tr-TR" altLang="tr-TR" sz="2800" smtClean="0">
                <a:latin typeface="Times New Roman" panose="02020603050405020304" pitchFamily="18" charset="0"/>
                <a:cs typeface="Times New Roman" panose="02020603050405020304" pitchFamily="18" charset="0"/>
              </a:rPr>
              <a:t>yapılması(sunu, pano, yarışma vb.) gösterilmesi,</a:t>
            </a:r>
          </a:p>
          <a:p>
            <a:pPr eaLnBrk="1" hangingPunct="1">
              <a:lnSpc>
                <a:spcPct val="150000"/>
              </a:lnSpc>
              <a:defRPr/>
            </a:pPr>
            <a:r>
              <a:rPr lang="tr-TR" altLang="tr-TR" sz="2800" smtClean="0">
                <a:latin typeface="Times New Roman" panose="02020603050405020304" pitchFamily="18" charset="0"/>
                <a:cs typeface="Times New Roman" panose="02020603050405020304" pitchFamily="18" charset="0"/>
              </a:rPr>
              <a:t>Sevgi konulu </a:t>
            </a:r>
            <a:r>
              <a:rPr lang="tr-TR" altLang="tr-TR" sz="2800" smtClean="0">
                <a:solidFill>
                  <a:srgbClr val="0066FF"/>
                </a:solidFill>
                <a:latin typeface="Times New Roman" panose="02020603050405020304" pitchFamily="18" charset="0"/>
                <a:cs typeface="Times New Roman" panose="02020603050405020304" pitchFamily="18" charset="0"/>
              </a:rPr>
              <a:t>şiir/ kompozisyon yazma </a:t>
            </a:r>
            <a:r>
              <a:rPr lang="tr-TR" altLang="tr-TR" sz="2800" smtClean="0">
                <a:latin typeface="Times New Roman" panose="02020603050405020304" pitchFamily="18" charset="0"/>
                <a:cs typeface="Times New Roman" panose="02020603050405020304" pitchFamily="18" charset="0"/>
              </a:rPr>
              <a:t>çalışması yapılması, </a:t>
            </a:r>
          </a:p>
          <a:p>
            <a:pPr eaLnBrk="1" hangingPunct="1">
              <a:lnSpc>
                <a:spcPct val="150000"/>
              </a:lnSpc>
              <a:defRPr/>
            </a:pPr>
            <a:r>
              <a:rPr lang="tr-TR" altLang="tr-TR" sz="2800" smtClean="0">
                <a:latin typeface="Times New Roman" panose="02020603050405020304" pitchFamily="18" charset="0"/>
                <a:cs typeface="Times New Roman" panose="02020603050405020304" pitchFamily="18" charset="0"/>
              </a:rPr>
              <a:t>Sevgi konulu </a:t>
            </a:r>
            <a:r>
              <a:rPr lang="tr-TR" altLang="tr-TR" sz="2800" smtClean="0">
                <a:solidFill>
                  <a:srgbClr val="FF0000"/>
                </a:solidFill>
                <a:latin typeface="Times New Roman" panose="02020603050405020304" pitchFamily="18" charset="0"/>
                <a:cs typeface="Times New Roman" panose="02020603050405020304" pitchFamily="18" charset="0"/>
              </a:rPr>
              <a:t>resim, afiş, poster çalışması </a:t>
            </a:r>
            <a:r>
              <a:rPr lang="tr-TR" altLang="tr-TR" sz="2800" smtClean="0">
                <a:latin typeface="Times New Roman" panose="02020603050405020304" pitchFamily="18" charset="0"/>
                <a:cs typeface="Times New Roman" panose="02020603050405020304" pitchFamily="18" charset="0"/>
              </a:rPr>
              <a:t>yapılması</a:t>
            </a:r>
          </a:p>
          <a:p>
            <a:pPr eaLnBrk="1" hangingPunct="1">
              <a:lnSpc>
                <a:spcPct val="150000"/>
              </a:lnSpc>
              <a:defRPr/>
            </a:pPr>
            <a:r>
              <a:rPr lang="tr-TR" altLang="tr-TR" sz="2800" smtClean="0">
                <a:solidFill>
                  <a:srgbClr val="0066FF"/>
                </a:solidFill>
                <a:latin typeface="Times New Roman" panose="02020603050405020304" pitchFamily="18" charset="0"/>
                <a:cs typeface="Times New Roman" panose="02020603050405020304" pitchFamily="18" charset="0"/>
              </a:rPr>
              <a:t>Yarışmalar</a:t>
            </a:r>
            <a:r>
              <a:rPr lang="tr-TR" altLang="tr-TR" sz="2800" smtClean="0">
                <a:latin typeface="Times New Roman" panose="02020603050405020304" pitchFamily="18" charset="0"/>
                <a:cs typeface="Times New Roman" panose="02020603050405020304" pitchFamily="18" charset="0"/>
              </a:rPr>
              <a:t> düzenlenmesi</a:t>
            </a:r>
          </a:p>
        </p:txBody>
      </p:sp>
    </p:spTree>
    <p:extLst>
      <p:ext uri="{BB962C8B-B14F-4D97-AF65-F5344CB8AC3E}">
        <p14:creationId xmlns:p14="http://schemas.microsoft.com/office/powerpoint/2010/main" val="3021509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914400" y="188913"/>
            <a:ext cx="8229600" cy="792162"/>
          </a:xfrm>
        </p:spPr>
        <p:txBody>
          <a:bodyPr lIns="0" rIns="0" bIns="0" anchor="b">
            <a:normAutofit/>
          </a:bodyPr>
          <a:lstStyle/>
          <a:p>
            <a:pPr algn="ctr" eaLnBrk="1" hangingPunct="1">
              <a:defRPr/>
            </a:pPr>
            <a:r>
              <a:rPr lang="tr-TR" altLang="tr-TR" sz="2400" b="1" smtClean="0">
                <a:latin typeface="Times New Roman" panose="02020603050405020304" pitchFamily="18" charset="0"/>
                <a:cs typeface="Times New Roman" panose="02020603050405020304" pitchFamily="18" charset="0"/>
              </a:rPr>
              <a:t>SEVGİ DEĞERİ </a:t>
            </a:r>
            <a:br>
              <a:rPr lang="tr-TR" altLang="tr-TR" sz="2400" b="1" smtClean="0">
                <a:latin typeface="Times New Roman" panose="02020603050405020304" pitchFamily="18" charset="0"/>
                <a:cs typeface="Times New Roman" panose="02020603050405020304" pitchFamily="18" charset="0"/>
              </a:rPr>
            </a:br>
            <a:r>
              <a:rPr lang="tr-TR" altLang="tr-TR" sz="2400" b="1" smtClean="0">
                <a:latin typeface="Times New Roman" panose="02020603050405020304" pitchFamily="18" charset="0"/>
                <a:cs typeface="Times New Roman" panose="02020603050405020304" pitchFamily="18" charset="0"/>
              </a:rPr>
              <a:t> ETKİNLİK ÖRNEKLERİ</a:t>
            </a:r>
            <a:endParaRPr lang="tr-TR" altLang="tr-TR" sz="2400" smtClean="0"/>
          </a:p>
        </p:txBody>
      </p:sp>
      <p:sp>
        <p:nvSpPr>
          <p:cNvPr id="3" name="2 İçerik Yer Tutucusu"/>
          <p:cNvSpPr>
            <a:spLocks noGrp="1"/>
          </p:cNvSpPr>
          <p:nvPr>
            <p:ph idx="4294967295"/>
          </p:nvPr>
        </p:nvSpPr>
        <p:spPr>
          <a:xfrm>
            <a:off x="636588" y="1125538"/>
            <a:ext cx="8507412" cy="4968875"/>
          </a:xfrm>
        </p:spPr>
        <p:txBody>
          <a:bodyPr>
            <a:normAutofit fontScale="92500" lnSpcReduction="20000"/>
          </a:bodyPr>
          <a:lstStyle/>
          <a:p>
            <a:pPr eaLnBrk="1" hangingPunct="1">
              <a:defRPr/>
            </a:pPr>
            <a:r>
              <a:rPr lang="tr-TR" altLang="tr-TR" sz="2800" dirty="0" smtClean="0">
                <a:latin typeface="Times New Roman" panose="02020603050405020304" pitchFamily="18" charset="0"/>
                <a:cs typeface="Times New Roman" panose="02020603050405020304" pitchFamily="18" charset="0"/>
              </a:rPr>
              <a:t>Sevgi konulu </a:t>
            </a:r>
            <a:r>
              <a:rPr lang="tr-TR" altLang="tr-TR" sz="2800" dirty="0" smtClean="0">
                <a:solidFill>
                  <a:srgbClr val="00B050"/>
                </a:solidFill>
                <a:latin typeface="Times New Roman" panose="02020603050405020304" pitchFamily="18" charset="0"/>
                <a:cs typeface="Times New Roman" panose="02020603050405020304" pitchFamily="18" charset="0"/>
              </a:rPr>
              <a:t>şarkıların öğretilmesi </a:t>
            </a:r>
            <a:r>
              <a:rPr lang="tr-TR" altLang="tr-TR" sz="2800" dirty="0" smtClean="0">
                <a:latin typeface="Times New Roman" panose="02020603050405020304" pitchFamily="18" charset="0"/>
                <a:cs typeface="Times New Roman" panose="02020603050405020304" pitchFamily="18" charset="0"/>
              </a:rPr>
              <a:t>(</a:t>
            </a:r>
            <a:r>
              <a:rPr lang="tr-TR" altLang="tr-TR" sz="2800" dirty="0" smtClean="0">
                <a:latin typeface="Times New Roman" panose="02020603050405020304" pitchFamily="18" charset="0"/>
                <a:cs typeface="Times New Roman" panose="02020603050405020304" pitchFamily="18" charset="0"/>
              </a:rPr>
              <a:t>ilkokul-ortaokul </a:t>
            </a:r>
            <a:r>
              <a:rPr lang="tr-TR" altLang="tr-TR" sz="2800" dirty="0" smtClean="0">
                <a:latin typeface="Times New Roman" panose="02020603050405020304" pitchFamily="18" charset="0"/>
                <a:cs typeface="Times New Roman" panose="02020603050405020304" pitchFamily="18" charset="0"/>
              </a:rPr>
              <a:t>ve okulöncesi)</a:t>
            </a:r>
          </a:p>
          <a:p>
            <a:pPr eaLnBrk="1" hangingPunct="1">
              <a:defRPr/>
            </a:pPr>
            <a:endParaRPr lang="tr-TR" altLang="tr-TR" sz="2800" dirty="0" smtClean="0">
              <a:latin typeface="Times New Roman" panose="02020603050405020304" pitchFamily="18" charset="0"/>
              <a:cs typeface="Times New Roman" panose="02020603050405020304" pitchFamily="18" charset="0"/>
            </a:endParaRPr>
          </a:p>
          <a:p>
            <a:pPr eaLnBrk="1" hangingPunct="1">
              <a:defRPr/>
            </a:pPr>
            <a:r>
              <a:rPr lang="tr-TR" altLang="tr-TR" sz="2800" dirty="0" smtClean="0">
                <a:latin typeface="Times New Roman" panose="02020603050405020304" pitchFamily="18" charset="0"/>
                <a:cs typeface="Times New Roman" panose="02020603050405020304" pitchFamily="18" charset="0"/>
              </a:rPr>
              <a:t>Sevgi konulu eğitici, </a:t>
            </a:r>
            <a:r>
              <a:rPr lang="tr-TR" altLang="tr-TR" sz="2800" dirty="0" smtClean="0">
                <a:solidFill>
                  <a:srgbClr val="003399"/>
                </a:solidFill>
                <a:latin typeface="Times New Roman" panose="02020603050405020304" pitchFamily="18" charset="0"/>
                <a:cs typeface="Times New Roman" panose="02020603050405020304" pitchFamily="18" charset="0"/>
              </a:rPr>
              <a:t>etkili şiir veya öykülerin </a:t>
            </a:r>
            <a:r>
              <a:rPr lang="tr-TR" altLang="tr-TR" sz="2800" dirty="0" smtClean="0">
                <a:latin typeface="Times New Roman" panose="02020603050405020304" pitchFamily="18" charset="0"/>
                <a:cs typeface="Times New Roman" panose="02020603050405020304" pitchFamily="18" charset="0"/>
              </a:rPr>
              <a:t>sınıflarda okunup yorumlanması. </a:t>
            </a:r>
          </a:p>
          <a:p>
            <a:pPr eaLnBrk="1" hangingPunct="1">
              <a:defRPr/>
            </a:pPr>
            <a:endParaRPr lang="tr-TR" altLang="tr-TR" sz="2800" dirty="0" smtClean="0">
              <a:latin typeface="Times New Roman" panose="02020603050405020304" pitchFamily="18" charset="0"/>
              <a:cs typeface="Times New Roman" panose="02020603050405020304" pitchFamily="18" charset="0"/>
            </a:endParaRPr>
          </a:p>
          <a:p>
            <a:pPr eaLnBrk="1" hangingPunct="1">
              <a:defRPr/>
            </a:pPr>
            <a:r>
              <a:rPr lang="tr-TR" altLang="tr-TR" sz="2800" dirty="0" smtClean="0">
                <a:latin typeface="Times New Roman" panose="02020603050405020304" pitchFamily="18" charset="0"/>
                <a:cs typeface="Times New Roman" panose="02020603050405020304" pitchFamily="18" charset="0"/>
              </a:rPr>
              <a:t>Sevgi konulu </a:t>
            </a:r>
            <a:r>
              <a:rPr lang="tr-TR" altLang="tr-TR" sz="2800" dirty="0" smtClean="0">
                <a:solidFill>
                  <a:srgbClr val="FF9999"/>
                </a:solidFill>
                <a:latin typeface="Times New Roman" panose="02020603050405020304" pitchFamily="18" charset="0"/>
                <a:cs typeface="Times New Roman" panose="02020603050405020304" pitchFamily="18" charset="0"/>
              </a:rPr>
              <a:t>drama çalışmaları </a:t>
            </a:r>
            <a:r>
              <a:rPr lang="tr-TR" altLang="tr-TR" sz="2800" dirty="0" smtClean="0">
                <a:latin typeface="Times New Roman" panose="02020603050405020304" pitchFamily="18" charset="0"/>
                <a:cs typeface="Times New Roman" panose="02020603050405020304" pitchFamily="18" charset="0"/>
              </a:rPr>
              <a:t>yapılması(okulöncesi ve </a:t>
            </a:r>
            <a:r>
              <a:rPr lang="tr-TR" altLang="tr-TR" sz="2800" dirty="0" smtClean="0">
                <a:latin typeface="Times New Roman" panose="02020603050405020304" pitchFamily="18" charset="0"/>
                <a:cs typeface="Times New Roman" panose="02020603050405020304" pitchFamily="18" charset="0"/>
              </a:rPr>
              <a:t>ilkokul-ortaokul)</a:t>
            </a:r>
            <a:endParaRPr lang="tr-TR" altLang="tr-TR" sz="2800" dirty="0" smtClean="0">
              <a:latin typeface="Times New Roman" panose="02020603050405020304" pitchFamily="18" charset="0"/>
              <a:cs typeface="Times New Roman" panose="02020603050405020304" pitchFamily="18" charset="0"/>
            </a:endParaRPr>
          </a:p>
          <a:p>
            <a:pPr eaLnBrk="1" hangingPunct="1">
              <a:defRPr/>
            </a:pPr>
            <a:endParaRPr lang="tr-TR" altLang="tr-TR" sz="2800" dirty="0" smtClean="0">
              <a:latin typeface="Times New Roman" panose="02020603050405020304" pitchFamily="18" charset="0"/>
              <a:cs typeface="Times New Roman" panose="02020603050405020304" pitchFamily="18" charset="0"/>
            </a:endParaRPr>
          </a:p>
          <a:p>
            <a:pPr eaLnBrk="1" hangingPunct="1">
              <a:defRPr/>
            </a:pPr>
            <a:r>
              <a:rPr lang="tr-TR" altLang="tr-TR" sz="2800" dirty="0" smtClean="0">
                <a:latin typeface="Times New Roman" panose="02020603050405020304" pitchFamily="18" charset="0"/>
                <a:cs typeface="Times New Roman" panose="02020603050405020304" pitchFamily="18" charset="0"/>
              </a:rPr>
              <a:t>Sevgi konulu </a:t>
            </a:r>
            <a:r>
              <a:rPr lang="tr-TR" altLang="tr-TR" sz="2800" dirty="0" smtClean="0">
                <a:solidFill>
                  <a:srgbClr val="59AAF2"/>
                </a:solidFill>
                <a:latin typeface="Times New Roman" panose="02020603050405020304" pitchFamily="18" charset="0"/>
                <a:cs typeface="Times New Roman" panose="02020603050405020304" pitchFamily="18" charset="0"/>
              </a:rPr>
              <a:t>şiir dinletisi veya kısa bir oyun </a:t>
            </a:r>
            <a:r>
              <a:rPr lang="tr-TR" altLang="tr-TR" sz="2800" dirty="0" smtClean="0">
                <a:latin typeface="Times New Roman" panose="02020603050405020304" pitchFamily="18" charset="0"/>
                <a:cs typeface="Times New Roman" panose="02020603050405020304" pitchFamily="18" charset="0"/>
              </a:rPr>
              <a:t>hazırlığı </a:t>
            </a:r>
            <a:r>
              <a:rPr lang="tr-TR" altLang="tr-TR" sz="2800" dirty="0" smtClean="0">
                <a:latin typeface="Times New Roman" panose="02020603050405020304" pitchFamily="18" charset="0"/>
                <a:cs typeface="Times New Roman" panose="02020603050405020304" pitchFamily="18" charset="0"/>
              </a:rPr>
              <a:t>(</a:t>
            </a:r>
            <a:r>
              <a:rPr lang="tr-TR" altLang="tr-TR" sz="2800" dirty="0" smtClean="0">
                <a:latin typeface="Times New Roman" panose="02020603050405020304" pitchFamily="18" charset="0"/>
                <a:cs typeface="Times New Roman" panose="02020603050405020304" pitchFamily="18" charset="0"/>
              </a:rPr>
              <a:t>ortaokul</a:t>
            </a:r>
            <a:r>
              <a:rPr lang="tr-TR" altLang="tr-TR" sz="2800" dirty="0" smtClean="0">
                <a:latin typeface="Times New Roman" panose="02020603050405020304" pitchFamily="18" charset="0"/>
                <a:cs typeface="Times New Roman" panose="02020603050405020304" pitchFamily="18" charset="0"/>
              </a:rPr>
              <a:t>, </a:t>
            </a:r>
            <a:r>
              <a:rPr lang="tr-TR" altLang="tr-TR" sz="2800" dirty="0" smtClean="0">
                <a:latin typeface="Times New Roman" panose="02020603050405020304" pitchFamily="18" charset="0"/>
                <a:cs typeface="Times New Roman" panose="02020603050405020304" pitchFamily="18" charset="0"/>
              </a:rPr>
              <a:t>ortaöğretim öğrencileri)</a:t>
            </a:r>
          </a:p>
          <a:p>
            <a:pPr eaLnBrk="1" hangingPunct="1">
              <a:defRPr/>
            </a:pPr>
            <a:endParaRPr lang="tr-TR" altLang="tr-TR" sz="2800" dirty="0" smtClean="0"/>
          </a:p>
        </p:txBody>
      </p:sp>
    </p:spTree>
    <p:extLst>
      <p:ext uri="{BB962C8B-B14F-4D97-AF65-F5344CB8AC3E}">
        <p14:creationId xmlns:p14="http://schemas.microsoft.com/office/powerpoint/2010/main" val="6474915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914400" y="549275"/>
            <a:ext cx="8229600" cy="504825"/>
          </a:xfrm>
        </p:spPr>
        <p:txBody>
          <a:bodyPr lIns="0" rIns="0" bIns="0" anchor="b">
            <a:normAutofit fontScale="90000"/>
          </a:bodyPr>
          <a:lstStyle/>
          <a:p>
            <a:pPr algn="ctr" eaLnBrk="1" hangingPunct="1">
              <a:defRPr/>
            </a:pPr>
            <a:r>
              <a:rPr lang="tr-TR" altLang="tr-TR" sz="2700" b="1" smtClean="0">
                <a:latin typeface="Times New Roman" panose="02020603050405020304" pitchFamily="18" charset="0"/>
                <a:cs typeface="Times New Roman" panose="02020603050405020304" pitchFamily="18" charset="0"/>
              </a:rPr>
              <a:t>SEVGİ DEĞERİ </a:t>
            </a:r>
            <a:br>
              <a:rPr lang="tr-TR" altLang="tr-TR" sz="2700" b="1" smtClean="0">
                <a:latin typeface="Times New Roman" panose="02020603050405020304" pitchFamily="18" charset="0"/>
                <a:cs typeface="Times New Roman" panose="02020603050405020304" pitchFamily="18" charset="0"/>
              </a:rPr>
            </a:br>
            <a:r>
              <a:rPr lang="tr-TR" altLang="tr-TR" sz="2700" b="1" smtClean="0">
                <a:latin typeface="Times New Roman" panose="02020603050405020304" pitchFamily="18" charset="0"/>
                <a:cs typeface="Times New Roman" panose="02020603050405020304" pitchFamily="18" charset="0"/>
              </a:rPr>
              <a:t> ETKİNLİK ÖRNEKLERİ</a:t>
            </a:r>
            <a:endParaRPr lang="tr-TR" altLang="tr-TR" sz="2700" smtClean="0"/>
          </a:p>
        </p:txBody>
      </p:sp>
      <p:sp>
        <p:nvSpPr>
          <p:cNvPr id="3" name="2 İçerik Yer Tutucusu"/>
          <p:cNvSpPr>
            <a:spLocks noGrp="1"/>
          </p:cNvSpPr>
          <p:nvPr>
            <p:ph idx="4294967295"/>
          </p:nvPr>
        </p:nvSpPr>
        <p:spPr>
          <a:xfrm>
            <a:off x="935038" y="1341438"/>
            <a:ext cx="8208962" cy="5400675"/>
          </a:xfrm>
        </p:spPr>
        <p:txBody>
          <a:bodyPr>
            <a:normAutofit fontScale="92500" lnSpcReduction="10000"/>
          </a:bodyPr>
          <a:lstStyle/>
          <a:p>
            <a:pPr eaLnBrk="1" hangingPunct="1">
              <a:lnSpc>
                <a:spcPct val="80000"/>
              </a:lnSpc>
              <a:defRPr/>
            </a:pPr>
            <a:r>
              <a:rPr lang="tr-TR" altLang="tr-TR" sz="2800" dirty="0" smtClean="0">
                <a:latin typeface="Times New Roman" panose="02020603050405020304" pitchFamily="18" charset="0"/>
                <a:cs typeface="Times New Roman" panose="02020603050405020304" pitchFamily="18" charset="0"/>
              </a:rPr>
              <a:t>Sevgi konulu </a:t>
            </a:r>
            <a:r>
              <a:rPr lang="tr-TR" altLang="tr-TR" sz="2800" dirty="0" smtClean="0">
                <a:solidFill>
                  <a:srgbClr val="FF0000"/>
                </a:solidFill>
                <a:latin typeface="Times New Roman" panose="02020603050405020304" pitchFamily="18" charset="0"/>
                <a:cs typeface="Times New Roman" panose="02020603050405020304" pitchFamily="18" charset="0"/>
              </a:rPr>
              <a:t>çizgi film </a:t>
            </a:r>
            <a:r>
              <a:rPr lang="tr-TR" altLang="tr-TR" sz="2800" dirty="0" smtClean="0">
                <a:latin typeface="Times New Roman" panose="02020603050405020304" pitchFamily="18" charset="0"/>
                <a:cs typeface="Times New Roman" panose="02020603050405020304" pitchFamily="18" charset="0"/>
              </a:rPr>
              <a:t>gösterimi (anaokulu ve </a:t>
            </a:r>
            <a:r>
              <a:rPr lang="tr-TR" altLang="tr-TR" sz="2800" dirty="0" smtClean="0">
                <a:latin typeface="Times New Roman" panose="02020603050405020304" pitchFamily="18" charset="0"/>
                <a:cs typeface="Times New Roman" panose="02020603050405020304" pitchFamily="18" charset="0"/>
              </a:rPr>
              <a:t>ilkokul)</a:t>
            </a:r>
            <a:endParaRPr lang="tr-TR" altLang="tr-TR" sz="2800" dirty="0" smtClean="0">
              <a:latin typeface="Times New Roman" panose="02020603050405020304" pitchFamily="18" charset="0"/>
              <a:cs typeface="Times New Roman" panose="02020603050405020304" pitchFamily="18" charset="0"/>
            </a:endParaRPr>
          </a:p>
          <a:p>
            <a:pPr eaLnBrk="1" hangingPunct="1">
              <a:lnSpc>
                <a:spcPct val="80000"/>
              </a:lnSpc>
              <a:buFontTx/>
              <a:buNone/>
              <a:defRPr/>
            </a:pPr>
            <a:endParaRPr lang="tr-TR" altLang="tr-TR" sz="2800" dirty="0" smtClean="0">
              <a:latin typeface="Times New Roman" panose="02020603050405020304" pitchFamily="18" charset="0"/>
              <a:cs typeface="Times New Roman" panose="02020603050405020304" pitchFamily="18" charset="0"/>
            </a:endParaRPr>
          </a:p>
          <a:p>
            <a:pPr eaLnBrk="1" hangingPunct="1">
              <a:lnSpc>
                <a:spcPct val="80000"/>
              </a:lnSpc>
              <a:buFontTx/>
              <a:buNone/>
              <a:defRPr/>
            </a:pPr>
            <a:endParaRPr lang="tr-TR" altLang="tr-TR" sz="2800" dirty="0" smtClean="0">
              <a:latin typeface="Times New Roman" panose="02020603050405020304" pitchFamily="18" charset="0"/>
              <a:cs typeface="Times New Roman" panose="02020603050405020304" pitchFamily="18" charset="0"/>
            </a:endParaRPr>
          </a:p>
          <a:p>
            <a:pPr eaLnBrk="1" hangingPunct="1">
              <a:lnSpc>
                <a:spcPct val="80000"/>
              </a:lnSpc>
              <a:defRPr/>
            </a:pPr>
            <a:r>
              <a:rPr lang="tr-TR" altLang="tr-TR" sz="2800" dirty="0" smtClean="0">
                <a:latin typeface="Times New Roman" panose="02020603050405020304" pitchFamily="18" charset="0"/>
                <a:cs typeface="Times New Roman" panose="02020603050405020304" pitchFamily="18" charset="0"/>
              </a:rPr>
              <a:t>Sevgi konulu </a:t>
            </a:r>
            <a:r>
              <a:rPr lang="tr-TR" altLang="tr-TR" sz="2800" dirty="0" smtClean="0">
                <a:solidFill>
                  <a:srgbClr val="20C9F8"/>
                </a:solidFill>
                <a:latin typeface="Times New Roman" panose="02020603050405020304" pitchFamily="18" charset="0"/>
                <a:cs typeface="Times New Roman" panose="02020603050405020304" pitchFamily="18" charset="0"/>
              </a:rPr>
              <a:t>film gösterimi </a:t>
            </a:r>
            <a:r>
              <a:rPr lang="tr-TR" altLang="tr-TR" sz="2800" dirty="0" smtClean="0">
                <a:latin typeface="Times New Roman" panose="02020603050405020304" pitchFamily="18" charset="0"/>
                <a:cs typeface="Times New Roman" panose="02020603050405020304" pitchFamily="18" charset="0"/>
              </a:rPr>
              <a:t>(</a:t>
            </a:r>
            <a:r>
              <a:rPr lang="tr-TR" altLang="tr-TR" sz="2800" dirty="0" smtClean="0">
                <a:latin typeface="Times New Roman" panose="02020603050405020304" pitchFamily="18" charset="0"/>
                <a:cs typeface="Times New Roman" panose="02020603050405020304" pitchFamily="18" charset="0"/>
              </a:rPr>
              <a:t>ortaokul</a:t>
            </a:r>
            <a:r>
              <a:rPr lang="tr-TR" altLang="tr-TR" sz="2800" dirty="0" smtClean="0">
                <a:latin typeface="Times New Roman" panose="02020603050405020304" pitchFamily="18" charset="0"/>
                <a:cs typeface="Times New Roman" panose="02020603050405020304" pitchFamily="18" charset="0"/>
              </a:rPr>
              <a:t> </a:t>
            </a:r>
            <a:r>
              <a:rPr lang="tr-TR" altLang="tr-TR" sz="2800" dirty="0" smtClean="0">
                <a:latin typeface="Times New Roman" panose="02020603050405020304" pitchFamily="18" charset="0"/>
                <a:cs typeface="Times New Roman" panose="02020603050405020304" pitchFamily="18" charset="0"/>
              </a:rPr>
              <a:t>ve ortaöğretim )</a:t>
            </a:r>
          </a:p>
          <a:p>
            <a:pPr eaLnBrk="1" hangingPunct="1">
              <a:lnSpc>
                <a:spcPct val="80000"/>
              </a:lnSpc>
              <a:buFontTx/>
              <a:buNone/>
              <a:defRPr/>
            </a:pPr>
            <a:endParaRPr lang="tr-TR" altLang="tr-TR" sz="2800" dirty="0" smtClean="0">
              <a:latin typeface="Times New Roman" panose="02020603050405020304" pitchFamily="18" charset="0"/>
              <a:cs typeface="Times New Roman" panose="02020603050405020304" pitchFamily="18" charset="0"/>
            </a:endParaRPr>
          </a:p>
          <a:p>
            <a:pPr eaLnBrk="1" hangingPunct="1">
              <a:lnSpc>
                <a:spcPct val="80000"/>
              </a:lnSpc>
              <a:defRPr/>
            </a:pPr>
            <a:r>
              <a:rPr lang="tr-TR" altLang="tr-TR" sz="2800" dirty="0" smtClean="0">
                <a:latin typeface="Times New Roman" panose="02020603050405020304" pitchFamily="18" charset="0"/>
                <a:cs typeface="Times New Roman" panose="02020603050405020304" pitchFamily="18" charset="0"/>
              </a:rPr>
              <a:t>Değerle ilgili </a:t>
            </a:r>
            <a:r>
              <a:rPr lang="tr-TR" altLang="tr-TR" sz="2800" dirty="0" smtClean="0">
                <a:solidFill>
                  <a:srgbClr val="7030A0"/>
                </a:solidFill>
                <a:latin typeface="Times New Roman" panose="02020603050405020304" pitchFamily="18" charset="0"/>
                <a:cs typeface="Times New Roman" panose="02020603050405020304" pitchFamily="18" charset="0"/>
              </a:rPr>
              <a:t>münazara, konferans, panel, forum </a:t>
            </a:r>
            <a:r>
              <a:rPr lang="tr-TR" altLang="tr-TR" sz="2800" dirty="0" smtClean="0">
                <a:latin typeface="Times New Roman" panose="02020603050405020304" pitchFamily="18" charset="0"/>
                <a:cs typeface="Times New Roman" panose="02020603050405020304" pitchFamily="18" charset="0"/>
              </a:rPr>
              <a:t>gibi etkinliklerin yapılması </a:t>
            </a:r>
            <a:r>
              <a:rPr lang="tr-TR" altLang="tr-TR" sz="2800" dirty="0" smtClean="0">
                <a:latin typeface="Times New Roman" panose="02020603050405020304" pitchFamily="18" charset="0"/>
                <a:cs typeface="Times New Roman" panose="02020603050405020304" pitchFamily="18" charset="0"/>
              </a:rPr>
              <a:t>(</a:t>
            </a:r>
            <a:r>
              <a:rPr lang="tr-TR" altLang="tr-TR" sz="2800" dirty="0" smtClean="0">
                <a:latin typeface="Times New Roman" panose="02020603050405020304" pitchFamily="18" charset="0"/>
                <a:cs typeface="Times New Roman" panose="02020603050405020304" pitchFamily="18" charset="0"/>
              </a:rPr>
              <a:t>ortaokul</a:t>
            </a:r>
            <a:r>
              <a:rPr lang="tr-TR" altLang="tr-TR" sz="2800" dirty="0" smtClean="0">
                <a:latin typeface="Times New Roman" panose="02020603050405020304" pitchFamily="18" charset="0"/>
                <a:cs typeface="Times New Roman" panose="02020603050405020304" pitchFamily="18" charset="0"/>
              </a:rPr>
              <a:t> </a:t>
            </a:r>
            <a:r>
              <a:rPr lang="tr-TR" altLang="tr-TR" sz="2800" dirty="0" smtClean="0">
                <a:latin typeface="Times New Roman" panose="02020603050405020304" pitchFamily="18" charset="0"/>
                <a:cs typeface="Times New Roman" panose="02020603050405020304" pitchFamily="18" charset="0"/>
              </a:rPr>
              <a:t>ve ortaöğretim )</a:t>
            </a:r>
          </a:p>
          <a:p>
            <a:pPr eaLnBrk="1" hangingPunct="1">
              <a:lnSpc>
                <a:spcPct val="80000"/>
              </a:lnSpc>
              <a:buFontTx/>
              <a:buNone/>
              <a:defRPr/>
            </a:pPr>
            <a:endParaRPr lang="tr-TR" altLang="tr-TR" sz="2800" dirty="0" smtClean="0">
              <a:latin typeface="Times New Roman" panose="02020603050405020304" pitchFamily="18" charset="0"/>
              <a:cs typeface="Times New Roman" panose="02020603050405020304" pitchFamily="18" charset="0"/>
            </a:endParaRPr>
          </a:p>
          <a:p>
            <a:pPr eaLnBrk="1" hangingPunct="1">
              <a:lnSpc>
                <a:spcPct val="80000"/>
              </a:lnSpc>
              <a:defRPr/>
            </a:pPr>
            <a:r>
              <a:rPr lang="tr-TR" altLang="tr-TR" sz="2800" dirty="0" smtClean="0">
                <a:solidFill>
                  <a:srgbClr val="00CC66"/>
                </a:solidFill>
                <a:latin typeface="Times New Roman" panose="02020603050405020304" pitchFamily="18" charset="0"/>
                <a:cs typeface="Times New Roman" panose="02020603050405020304" pitchFamily="18" charset="0"/>
              </a:rPr>
              <a:t>“Sevgi </a:t>
            </a:r>
            <a:r>
              <a:rPr lang="tr-TR" altLang="tr-TR" sz="2800" dirty="0" err="1" smtClean="0">
                <a:solidFill>
                  <a:srgbClr val="00CC66"/>
                </a:solidFill>
                <a:latin typeface="Times New Roman" panose="02020603050405020304" pitchFamily="18" charset="0"/>
                <a:cs typeface="Times New Roman" panose="02020603050405020304" pitchFamily="18" charset="0"/>
              </a:rPr>
              <a:t>Ağacı”</a:t>
            </a:r>
            <a:r>
              <a:rPr lang="tr-TR" altLang="tr-TR" sz="2800" dirty="0" err="1" smtClean="0">
                <a:latin typeface="Times New Roman" panose="02020603050405020304" pitchFamily="18" charset="0"/>
                <a:cs typeface="Times New Roman" panose="02020603050405020304" pitchFamily="18" charset="0"/>
              </a:rPr>
              <a:t>nın</a:t>
            </a:r>
            <a:r>
              <a:rPr lang="tr-TR" altLang="tr-TR" sz="2800" dirty="0" smtClean="0">
                <a:latin typeface="Times New Roman" panose="02020603050405020304" pitchFamily="18" charset="0"/>
                <a:cs typeface="Times New Roman" panose="02020603050405020304" pitchFamily="18" charset="0"/>
              </a:rPr>
              <a:t> sınıflarda oluşturulup sergilenmesi,(anaokulu ve </a:t>
            </a:r>
            <a:r>
              <a:rPr lang="tr-TR" altLang="tr-TR" sz="2800" dirty="0" smtClean="0">
                <a:latin typeface="Times New Roman" panose="02020603050405020304" pitchFamily="18" charset="0"/>
                <a:cs typeface="Times New Roman" panose="02020603050405020304" pitchFamily="18" charset="0"/>
              </a:rPr>
              <a:t>ilkokul)</a:t>
            </a:r>
            <a:endParaRPr lang="tr-TR" altLang="tr-TR" sz="2800" dirty="0" smtClean="0">
              <a:latin typeface="Times New Roman" panose="02020603050405020304" pitchFamily="18" charset="0"/>
              <a:cs typeface="Times New Roman" panose="02020603050405020304" pitchFamily="18" charset="0"/>
            </a:endParaRPr>
          </a:p>
          <a:p>
            <a:pPr eaLnBrk="1" hangingPunct="1">
              <a:lnSpc>
                <a:spcPct val="80000"/>
              </a:lnSpc>
              <a:defRPr/>
            </a:pPr>
            <a:endParaRPr lang="tr-TR" altLang="tr-TR" sz="2800" dirty="0" smtClean="0">
              <a:latin typeface="Times New Roman" panose="02020603050405020304" pitchFamily="18" charset="0"/>
              <a:cs typeface="Times New Roman" panose="02020603050405020304" pitchFamily="18" charset="0"/>
            </a:endParaRPr>
          </a:p>
          <a:p>
            <a:pPr eaLnBrk="1" hangingPunct="1">
              <a:lnSpc>
                <a:spcPct val="80000"/>
              </a:lnSpc>
              <a:buFontTx/>
              <a:buNone/>
              <a:defRPr/>
            </a:pPr>
            <a:endParaRPr lang="tr-TR" altLang="tr-TR" sz="2800" dirty="0" smtClean="0">
              <a:latin typeface="Times New Roman" panose="02020603050405020304" pitchFamily="18" charset="0"/>
              <a:cs typeface="Times New Roman" panose="02020603050405020304" pitchFamily="18" charset="0"/>
            </a:endParaRPr>
          </a:p>
          <a:p>
            <a:pPr eaLnBrk="1" hangingPunct="1">
              <a:lnSpc>
                <a:spcPct val="80000"/>
              </a:lnSpc>
              <a:buFontTx/>
              <a:buNone/>
              <a:defRPr/>
            </a:pPr>
            <a:r>
              <a:rPr lang="tr-TR" altLang="tr-TR" sz="2800"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261751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arn(inVertical)">
                                      <p:cBhvr>
                                        <p:cTn id="27" dur="500"/>
                                        <p:tgtEl>
                                          <p:spTgt spid="3">
                                            <p:txEl>
                                              <p:pRg st="7" end="7"/>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barn(inVertical)">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latin typeface="Comic Sans MS" pitchFamily="66" charset="0"/>
              </a:rPr>
              <a:t>DEĞER  KAZANIMINDA  AİLE</a:t>
            </a:r>
            <a:endParaRPr lang="tr-TR" dirty="0">
              <a:latin typeface="Comic Sans MS" pitchFamily="66" charset="0"/>
            </a:endParaRPr>
          </a:p>
        </p:txBody>
      </p:sp>
      <p:sp>
        <p:nvSpPr>
          <p:cNvPr id="3" name="2 İçerik Yer Tutucusu"/>
          <p:cNvSpPr>
            <a:spLocks noGrp="1"/>
          </p:cNvSpPr>
          <p:nvPr>
            <p:ph idx="1"/>
          </p:nvPr>
        </p:nvSpPr>
        <p:spPr>
          <a:xfrm>
            <a:off x="457200" y="1600200"/>
            <a:ext cx="8329613" cy="4525963"/>
          </a:xfrm>
        </p:spPr>
        <p:txBody>
          <a:bodyPr>
            <a:normAutofit/>
          </a:bodyPr>
          <a:lstStyle/>
          <a:p>
            <a:pPr eaLnBrk="1" fontAlgn="auto" hangingPunct="1">
              <a:spcAft>
                <a:spcPts val="0"/>
              </a:spcAft>
              <a:buFont typeface="Wingdings 2"/>
              <a:buChar char=""/>
              <a:defRPr/>
            </a:pPr>
            <a:r>
              <a:rPr lang="tr-TR" dirty="0">
                <a:latin typeface="Comic Sans MS" pitchFamily="66" charset="0"/>
              </a:rPr>
              <a:t>Erken çocukluk döneminde değerlerin kazandırılması çok önemlidir. Bunu kazandıracak birim ise, ailedir. Ancak, çocuğun anne-babasının yanında geçirdiği sürenin gittikçe azalması, boşanma olaylarının toplumda yüksek oluşu, yoksulluk gibi belli başlı toplumsal nedenler ailenin değerler eğitiminde yetersiz kalmasına yol </a:t>
            </a:r>
            <a:r>
              <a:rPr lang="tr-TR" dirty="0" smtClean="0">
                <a:latin typeface="Comic Sans MS" pitchFamily="66" charset="0"/>
              </a:rPr>
              <a:t>açmış,toplumda </a:t>
            </a:r>
            <a:r>
              <a:rPr lang="tr-TR" dirty="0">
                <a:latin typeface="Comic Sans MS" pitchFamily="66" charset="0"/>
              </a:rPr>
              <a:t>erozyon meydana gelmiştir. Bu nedenle değer eğitimi, eğitimin önemli hedefleri arasında yer almalıdır.</a:t>
            </a:r>
          </a:p>
          <a:p>
            <a:pPr eaLnBrk="1" fontAlgn="auto" hangingPunct="1">
              <a:spcAft>
                <a:spcPts val="0"/>
              </a:spcAft>
              <a:buFont typeface="Wingdings 2"/>
              <a:buChar char=""/>
              <a:defRPr/>
            </a:pPr>
            <a:endParaRPr lang="tr-TR" dirty="0">
              <a:latin typeface="Comic Sans MS" pitchFamily="66"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Başlık"/>
          <p:cNvSpPr>
            <a:spLocks noGrp="1"/>
          </p:cNvSpPr>
          <p:nvPr>
            <p:ph type="title" idx="4294967295"/>
          </p:nvPr>
        </p:nvSpPr>
        <p:spPr>
          <a:xfrm>
            <a:off x="3371850" y="0"/>
            <a:ext cx="5772150" cy="1384300"/>
          </a:xfrm>
        </p:spPr>
        <p:txBody>
          <a:bodyPr lIns="0" rIns="0" bIns="0" anchor="b"/>
          <a:lstStyle/>
          <a:p>
            <a:pPr algn="ctr" eaLnBrk="1" hangingPunct="1">
              <a:defRPr/>
            </a:pPr>
            <a:r>
              <a:rPr lang="tr-TR" altLang="tr-TR" sz="2700" b="1" smtClean="0">
                <a:latin typeface="Times New Roman" panose="02020603050405020304" pitchFamily="18" charset="0"/>
                <a:cs typeface="Times New Roman" panose="02020603050405020304" pitchFamily="18" charset="0"/>
              </a:rPr>
              <a:t>SEVGİ DEĞERİ </a:t>
            </a:r>
            <a:br>
              <a:rPr lang="tr-TR" altLang="tr-TR" sz="2700" b="1" smtClean="0">
                <a:latin typeface="Times New Roman" panose="02020603050405020304" pitchFamily="18" charset="0"/>
                <a:cs typeface="Times New Roman" panose="02020603050405020304" pitchFamily="18" charset="0"/>
              </a:rPr>
            </a:br>
            <a:r>
              <a:rPr lang="tr-TR" altLang="tr-TR" sz="2700" b="1" smtClean="0">
                <a:latin typeface="Times New Roman" panose="02020603050405020304" pitchFamily="18" charset="0"/>
                <a:cs typeface="Times New Roman" panose="02020603050405020304" pitchFamily="18" charset="0"/>
              </a:rPr>
              <a:t> ETKİNLİK ÖRNEKLERİ</a:t>
            </a:r>
            <a:endParaRPr lang="tr-TR" altLang="tr-TR" sz="2700" smtClean="0"/>
          </a:p>
        </p:txBody>
      </p:sp>
      <p:sp>
        <p:nvSpPr>
          <p:cNvPr id="54275" name="2 İçerik Yer Tutucusu"/>
          <p:cNvSpPr>
            <a:spLocks noGrp="1"/>
          </p:cNvSpPr>
          <p:nvPr>
            <p:ph idx="4294967295"/>
          </p:nvPr>
        </p:nvSpPr>
        <p:spPr>
          <a:xfrm>
            <a:off x="719138" y="1628775"/>
            <a:ext cx="8424862" cy="4895850"/>
          </a:xfrm>
        </p:spPr>
        <p:txBody>
          <a:bodyPr/>
          <a:lstStyle/>
          <a:p>
            <a:pPr eaLnBrk="1" hangingPunct="1">
              <a:defRPr/>
            </a:pPr>
            <a:r>
              <a:rPr lang="tr-TR" altLang="tr-TR" sz="3300" smtClean="0">
                <a:latin typeface="Times New Roman" panose="02020603050405020304" pitchFamily="18" charset="0"/>
                <a:cs typeface="Times New Roman" panose="02020603050405020304" pitchFamily="18" charset="0"/>
              </a:rPr>
              <a:t>Konu ile ilgili </a:t>
            </a:r>
            <a:r>
              <a:rPr lang="tr-TR" altLang="tr-TR" sz="3300" smtClean="0">
                <a:solidFill>
                  <a:srgbClr val="FF33CC"/>
                </a:solidFill>
                <a:latin typeface="Times New Roman" panose="02020603050405020304" pitchFamily="18" charset="0"/>
                <a:cs typeface="Times New Roman" panose="02020603050405020304" pitchFamily="18" charset="0"/>
              </a:rPr>
              <a:t>resim sergisi </a:t>
            </a:r>
            <a:r>
              <a:rPr lang="tr-TR" altLang="tr-TR" sz="3300" smtClean="0">
                <a:latin typeface="Times New Roman" panose="02020603050405020304" pitchFamily="18" charset="0"/>
                <a:cs typeface="Times New Roman" panose="02020603050405020304" pitchFamily="18" charset="0"/>
              </a:rPr>
              <a:t>düzenlenmesi,</a:t>
            </a:r>
          </a:p>
          <a:p>
            <a:pPr eaLnBrk="1" hangingPunct="1">
              <a:defRPr/>
            </a:pPr>
            <a:endParaRPr lang="tr-TR" altLang="tr-TR" sz="3300" smtClean="0">
              <a:latin typeface="Times New Roman" panose="02020603050405020304" pitchFamily="18" charset="0"/>
              <a:cs typeface="Times New Roman" panose="02020603050405020304" pitchFamily="18" charset="0"/>
            </a:endParaRPr>
          </a:p>
          <a:p>
            <a:pPr eaLnBrk="1" hangingPunct="1">
              <a:defRPr/>
            </a:pPr>
            <a:r>
              <a:rPr lang="tr-TR" altLang="tr-TR" sz="3300" smtClean="0">
                <a:latin typeface="Times New Roman" panose="02020603050405020304" pitchFamily="18" charset="0"/>
                <a:cs typeface="Times New Roman" panose="02020603050405020304" pitchFamily="18" charset="0"/>
              </a:rPr>
              <a:t>Doğa sevgisi ile ilgili bir okul etkinliği planlanıp uygulanması </a:t>
            </a:r>
            <a:r>
              <a:rPr lang="tr-TR" altLang="tr-TR" sz="3300" smtClean="0">
                <a:solidFill>
                  <a:srgbClr val="0066FF"/>
                </a:solidFill>
                <a:latin typeface="Times New Roman" panose="02020603050405020304" pitchFamily="18" charset="0"/>
                <a:cs typeface="Times New Roman" panose="02020603050405020304" pitchFamily="18" charset="0"/>
              </a:rPr>
              <a:t>(çevre gezisi, ağaç veya çiçek dikimi vs.)</a:t>
            </a:r>
          </a:p>
          <a:p>
            <a:pPr eaLnBrk="1" hangingPunct="1">
              <a:defRPr/>
            </a:pPr>
            <a:endParaRPr lang="tr-TR" altLang="tr-TR" sz="3300" smtClean="0">
              <a:latin typeface="Times New Roman" panose="02020603050405020304" pitchFamily="18" charset="0"/>
              <a:cs typeface="Times New Roman" panose="02020603050405020304" pitchFamily="18" charset="0"/>
            </a:endParaRPr>
          </a:p>
          <a:p>
            <a:pPr eaLnBrk="1" hangingPunct="1">
              <a:defRPr/>
            </a:pPr>
            <a:r>
              <a:rPr lang="tr-TR" altLang="tr-TR" sz="3300" smtClean="0">
                <a:solidFill>
                  <a:srgbClr val="9933FF"/>
                </a:solidFill>
                <a:latin typeface="Times New Roman" panose="02020603050405020304" pitchFamily="18" charset="0"/>
                <a:cs typeface="Times New Roman" panose="02020603050405020304" pitchFamily="18" charset="0"/>
              </a:rPr>
              <a:t>Huzurevi ziyaretleri.</a:t>
            </a:r>
          </a:p>
          <a:p>
            <a:pPr eaLnBrk="1" hangingPunct="1">
              <a:defRPr/>
            </a:pPr>
            <a:endParaRPr lang="tr-TR" altLang="tr-TR" smtClean="0"/>
          </a:p>
        </p:txBody>
      </p:sp>
      <p:pic>
        <p:nvPicPr>
          <p:cNvPr id="39940" name="Picture 4" descr="imagesCARTBO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4221163"/>
            <a:ext cx="26987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80164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914400" y="115888"/>
            <a:ext cx="8229600" cy="779462"/>
          </a:xfrm>
        </p:spPr>
        <p:txBody>
          <a:bodyPr lIns="0" rIns="0" bIns="0" anchor="b"/>
          <a:lstStyle/>
          <a:p>
            <a:pPr algn="ctr" eaLnBrk="1" hangingPunct="1">
              <a:defRPr/>
            </a:pPr>
            <a:r>
              <a:rPr lang="tr-TR" altLang="tr-TR" sz="2700" smtClean="0"/>
              <a:t>Elimiz Taşın Altında…</a:t>
            </a:r>
          </a:p>
        </p:txBody>
      </p:sp>
      <p:sp>
        <p:nvSpPr>
          <p:cNvPr id="3" name="2 İçerik Yer Tutucusu"/>
          <p:cNvSpPr>
            <a:spLocks noGrp="1"/>
          </p:cNvSpPr>
          <p:nvPr>
            <p:ph idx="4294967295"/>
          </p:nvPr>
        </p:nvSpPr>
        <p:spPr>
          <a:xfrm>
            <a:off x="708025" y="1052513"/>
            <a:ext cx="8435975" cy="5616575"/>
          </a:xfrm>
        </p:spPr>
        <p:txBody>
          <a:bodyPr>
            <a:normAutofit fontScale="92500" lnSpcReduction="10000"/>
          </a:bodyPr>
          <a:lstStyle/>
          <a:p>
            <a:pPr algn="ctr" eaLnBrk="1" hangingPunct="1">
              <a:lnSpc>
                <a:spcPct val="140000"/>
              </a:lnSpc>
              <a:buFontTx/>
              <a:buNone/>
              <a:defRPr/>
            </a:pPr>
            <a:r>
              <a:rPr lang="tr-TR" altLang="tr-TR" sz="2400" smtClean="0"/>
              <a:t>Değerlerle ilgili etkinlikler;</a:t>
            </a:r>
          </a:p>
          <a:p>
            <a:pPr algn="ctr" eaLnBrk="1" hangingPunct="1">
              <a:lnSpc>
                <a:spcPct val="140000"/>
              </a:lnSpc>
              <a:buFontTx/>
              <a:buNone/>
              <a:defRPr/>
            </a:pPr>
            <a:r>
              <a:rPr lang="tr-TR" altLang="tr-TR" sz="2400" smtClean="0"/>
              <a:t> </a:t>
            </a:r>
            <a:r>
              <a:rPr lang="tr-TR" altLang="tr-TR" sz="2400" b="1" smtClean="0"/>
              <a:t>rehberlik ve serbest zaman etkinlik saatlerinde,</a:t>
            </a:r>
          </a:p>
          <a:p>
            <a:pPr algn="ctr" eaLnBrk="1" hangingPunct="1">
              <a:lnSpc>
                <a:spcPct val="140000"/>
              </a:lnSpc>
              <a:buFontTx/>
              <a:buNone/>
              <a:defRPr/>
            </a:pPr>
            <a:r>
              <a:rPr lang="tr-TR" altLang="tr-TR" sz="2400" b="1" smtClean="0"/>
              <a:t> etkinliklere uygun branş derslerinde,</a:t>
            </a:r>
          </a:p>
          <a:p>
            <a:pPr algn="ctr" eaLnBrk="1" hangingPunct="1">
              <a:lnSpc>
                <a:spcPct val="140000"/>
              </a:lnSpc>
              <a:buFontTx/>
              <a:buNone/>
              <a:defRPr/>
            </a:pPr>
            <a:r>
              <a:rPr lang="tr-TR" altLang="tr-TR" sz="2400" b="1" smtClean="0"/>
              <a:t>kulüp çalışmalarında</a:t>
            </a:r>
            <a:r>
              <a:rPr lang="tr-TR" altLang="tr-TR" sz="2400" smtClean="0"/>
              <a:t> ve</a:t>
            </a:r>
          </a:p>
          <a:p>
            <a:pPr algn="ctr" eaLnBrk="1" hangingPunct="1">
              <a:lnSpc>
                <a:spcPct val="140000"/>
              </a:lnSpc>
              <a:buFontTx/>
              <a:buNone/>
              <a:defRPr/>
            </a:pPr>
            <a:r>
              <a:rPr lang="tr-TR" altLang="tr-TR" sz="2400" b="1" smtClean="0"/>
              <a:t>ders dışı çalışmalarda ilgili öğretmen tarafından </a:t>
            </a:r>
            <a:r>
              <a:rPr lang="tr-TR" altLang="tr-TR" sz="2400" smtClean="0"/>
              <a:t>yürütülecektir.</a:t>
            </a:r>
          </a:p>
          <a:p>
            <a:pPr algn="ctr" eaLnBrk="1" hangingPunct="1">
              <a:lnSpc>
                <a:spcPct val="140000"/>
              </a:lnSpc>
              <a:buFontTx/>
              <a:buNone/>
              <a:defRPr/>
            </a:pPr>
            <a:endParaRPr lang="tr-TR" altLang="tr-TR" sz="2400" smtClean="0"/>
          </a:p>
          <a:p>
            <a:pPr algn="ctr" eaLnBrk="1" hangingPunct="1">
              <a:lnSpc>
                <a:spcPct val="140000"/>
              </a:lnSpc>
              <a:buFontTx/>
              <a:buNone/>
              <a:defRPr/>
            </a:pPr>
            <a:r>
              <a:rPr lang="tr-TR" altLang="tr-TR" sz="2400" smtClean="0"/>
              <a:t>		</a:t>
            </a:r>
            <a:r>
              <a:rPr lang="tr-TR" altLang="tr-TR" sz="2400" smtClean="0">
                <a:solidFill>
                  <a:srgbClr val="FF0000"/>
                </a:solidFill>
              </a:rPr>
              <a:t>Bütün branş öğretmenleri </a:t>
            </a:r>
            <a:r>
              <a:rPr lang="tr-TR" altLang="tr-TR" sz="2400" smtClean="0"/>
              <a:t>ele alınan değere derslerinde muhakkak 3-5  dakika da olsa değinecek, öğrencilerle ilgili sorunlara yaklaşırken de seçilen değeri vurgulayacaktır.</a:t>
            </a:r>
          </a:p>
          <a:p>
            <a:pPr eaLnBrk="1" hangingPunct="1">
              <a:lnSpc>
                <a:spcPct val="80000"/>
              </a:lnSpc>
              <a:defRPr/>
            </a:pPr>
            <a:endParaRPr lang="tr-TR" altLang="tr-TR" sz="2400" smtClean="0"/>
          </a:p>
        </p:txBody>
      </p:sp>
    </p:spTree>
    <p:extLst>
      <p:ext uri="{BB962C8B-B14F-4D97-AF65-F5344CB8AC3E}">
        <p14:creationId xmlns:p14="http://schemas.microsoft.com/office/powerpoint/2010/main" val="42417284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914400" y="981075"/>
            <a:ext cx="8229600" cy="5688013"/>
          </a:xfrm>
        </p:spPr>
        <p:txBody>
          <a:bodyPr>
            <a:normAutofit fontScale="77500" lnSpcReduction="20000"/>
          </a:bodyPr>
          <a:lstStyle/>
          <a:p>
            <a:pPr marL="0" indent="0" algn="ctr" eaLnBrk="1" hangingPunct="1">
              <a:lnSpc>
                <a:spcPct val="90000"/>
              </a:lnSpc>
              <a:buFontTx/>
              <a:buNone/>
              <a:defRPr/>
            </a:pPr>
            <a:r>
              <a:rPr lang="tr-TR" altLang="tr-TR" sz="3000" smtClean="0"/>
              <a:t>"Eğer sizden sokakları süpürmeniz istenirse</a:t>
            </a:r>
          </a:p>
          <a:p>
            <a:pPr marL="0" indent="0" algn="ctr" eaLnBrk="1" hangingPunct="1">
              <a:lnSpc>
                <a:spcPct val="90000"/>
              </a:lnSpc>
              <a:defRPr/>
            </a:pPr>
            <a:endParaRPr lang="tr-TR" altLang="tr-TR" sz="3000" smtClean="0"/>
          </a:p>
          <a:p>
            <a:pPr marL="0" indent="0" algn="ctr" eaLnBrk="1" hangingPunct="1">
              <a:lnSpc>
                <a:spcPct val="90000"/>
              </a:lnSpc>
              <a:buFontTx/>
              <a:buNone/>
              <a:defRPr/>
            </a:pPr>
            <a:r>
              <a:rPr lang="tr-TR" altLang="tr-TR" sz="3000" smtClean="0"/>
              <a:t>Michelangelo’nun resim yaptığı ,</a:t>
            </a:r>
          </a:p>
          <a:p>
            <a:pPr marL="0" indent="0" algn="ctr" eaLnBrk="1" hangingPunct="1">
              <a:lnSpc>
                <a:spcPct val="90000"/>
              </a:lnSpc>
              <a:defRPr/>
            </a:pPr>
            <a:endParaRPr lang="tr-TR" altLang="tr-TR" sz="3000" smtClean="0"/>
          </a:p>
          <a:p>
            <a:pPr marL="0" indent="0" algn="ctr" eaLnBrk="1" hangingPunct="1">
              <a:lnSpc>
                <a:spcPct val="90000"/>
              </a:lnSpc>
              <a:buFontTx/>
              <a:buNone/>
              <a:defRPr/>
            </a:pPr>
            <a:r>
              <a:rPr lang="tr-TR" altLang="tr-TR" sz="3000" smtClean="0"/>
              <a:t>Beethoven’in beste yaptığı veya </a:t>
            </a:r>
          </a:p>
          <a:p>
            <a:pPr marL="0" indent="0" algn="ctr" eaLnBrk="1" hangingPunct="1">
              <a:lnSpc>
                <a:spcPct val="90000"/>
              </a:lnSpc>
              <a:defRPr/>
            </a:pPr>
            <a:endParaRPr lang="tr-TR" altLang="tr-TR" sz="3000" smtClean="0"/>
          </a:p>
          <a:p>
            <a:pPr marL="0" indent="0" algn="ctr" eaLnBrk="1" hangingPunct="1">
              <a:lnSpc>
                <a:spcPct val="90000"/>
              </a:lnSpc>
              <a:buFontTx/>
              <a:buNone/>
              <a:defRPr/>
            </a:pPr>
            <a:r>
              <a:rPr lang="tr-TR" altLang="tr-TR" sz="3000" smtClean="0"/>
              <a:t>Shakespear’in şiir yazdığı gibi süpürün. </a:t>
            </a:r>
          </a:p>
          <a:p>
            <a:pPr marL="0" indent="0" algn="ctr" eaLnBrk="1" hangingPunct="1">
              <a:lnSpc>
                <a:spcPct val="90000"/>
              </a:lnSpc>
              <a:defRPr/>
            </a:pPr>
            <a:endParaRPr lang="tr-TR" altLang="tr-TR" sz="3000" smtClean="0"/>
          </a:p>
          <a:p>
            <a:pPr marL="0" indent="0" algn="ctr" eaLnBrk="1" hangingPunct="1">
              <a:lnSpc>
                <a:spcPct val="90000"/>
              </a:lnSpc>
              <a:buFontTx/>
              <a:buNone/>
              <a:defRPr/>
            </a:pPr>
            <a:r>
              <a:rPr lang="tr-TR" altLang="tr-TR" sz="3000" smtClean="0"/>
              <a:t>O kadar güzel süpürün ki herkes durup </a:t>
            </a:r>
          </a:p>
          <a:p>
            <a:pPr marL="0" indent="0" algn="ctr" eaLnBrk="1" hangingPunct="1">
              <a:lnSpc>
                <a:spcPct val="90000"/>
              </a:lnSpc>
              <a:defRPr/>
            </a:pPr>
            <a:endParaRPr lang="tr-TR" altLang="tr-TR" sz="3000" smtClean="0"/>
          </a:p>
          <a:p>
            <a:pPr marL="0" indent="0" algn="ctr" eaLnBrk="1" hangingPunct="1">
              <a:lnSpc>
                <a:spcPct val="90000"/>
              </a:lnSpc>
              <a:buFontTx/>
              <a:buNone/>
              <a:defRPr/>
            </a:pPr>
            <a:r>
              <a:rPr lang="tr-TR" altLang="tr-TR" sz="3000" smtClean="0"/>
              <a:t>burada dünyanın en iyi çöpçüsü yaşıyormuş desin." </a:t>
            </a:r>
          </a:p>
          <a:p>
            <a:pPr marL="0" indent="0" algn="ctr" eaLnBrk="1" hangingPunct="1">
              <a:lnSpc>
                <a:spcPct val="90000"/>
              </a:lnSpc>
              <a:defRPr/>
            </a:pPr>
            <a:endParaRPr lang="tr-TR" altLang="tr-TR" sz="3000" smtClean="0"/>
          </a:p>
          <a:p>
            <a:pPr marL="0" indent="0" algn="ctr" eaLnBrk="1" hangingPunct="1">
              <a:lnSpc>
                <a:spcPct val="90000"/>
              </a:lnSpc>
              <a:buFontTx/>
              <a:buNone/>
              <a:defRPr/>
            </a:pPr>
            <a:r>
              <a:rPr lang="tr-TR" altLang="tr-TR" sz="3000" smtClean="0"/>
              <a:t>Marthin Luther KİNG</a:t>
            </a:r>
          </a:p>
          <a:p>
            <a:pPr marL="0" indent="0" algn="ctr" eaLnBrk="1" hangingPunct="1">
              <a:lnSpc>
                <a:spcPct val="90000"/>
              </a:lnSpc>
              <a:defRPr/>
            </a:pPr>
            <a:endParaRPr lang="tr-TR" altLang="tr-TR" sz="3000" smtClean="0"/>
          </a:p>
        </p:txBody>
      </p:sp>
    </p:spTree>
    <p:extLst>
      <p:ext uri="{BB962C8B-B14F-4D97-AF65-F5344CB8AC3E}">
        <p14:creationId xmlns:p14="http://schemas.microsoft.com/office/powerpoint/2010/main" val="1562197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down)">
                                      <p:cBhvr>
                                        <p:cTn id="27" dur="500"/>
                                        <p:tgtEl>
                                          <p:spTgt spid="3">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wipe(down)">
                                      <p:cBhvr>
                                        <p:cTn id="32" dur="500"/>
                                        <p:tgtEl>
                                          <p:spTgt spid="3">
                                            <p:txEl>
                                              <p:pRg st="10" end="1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wipe(down)">
                                      <p:cBhvr>
                                        <p:cTn id="3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Slayt Numarası Yer Tutucusu"/>
          <p:cNvSpPr>
            <a:spLocks noGrp="1"/>
          </p:cNvSpPr>
          <p:nvPr>
            <p:ph type="sldNum" sz="quarter" idx="12"/>
          </p:nvPr>
        </p:nvSpPr>
        <p:spPr/>
        <p:txBody>
          <a:bodyPr/>
          <a:lstStyle/>
          <a:p>
            <a:pPr>
              <a:defRPr/>
            </a:pPr>
            <a:fld id="{21909010-458B-48E7-808E-C5AEB3669E9E}" type="slidenum">
              <a:rPr lang="tr-TR"/>
              <a:pPr>
                <a:defRPr/>
              </a:pPr>
              <a:t>43</a:t>
            </a:fld>
            <a:endParaRPr lang="tr-TR"/>
          </a:p>
        </p:txBody>
      </p:sp>
      <p:pic>
        <p:nvPicPr>
          <p:cNvPr id="43010" name="Picture 2" descr="1443046L"/>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92867" name="WordArt 3" descr="Dar dikey"/>
          <p:cNvSpPr>
            <a:spLocks noChangeArrowheads="1" noChangeShapeType="1" noTextEdit="1"/>
          </p:cNvSpPr>
          <p:nvPr/>
        </p:nvSpPr>
        <p:spPr bwMode="auto">
          <a:xfrm>
            <a:off x="971550" y="1412875"/>
            <a:ext cx="6696075" cy="4176713"/>
          </a:xfrm>
          <a:prstGeom prst="rect">
            <a:avLst/>
          </a:prstGeom>
        </p:spPr>
        <p:txBody>
          <a:bodyPr wrap="none" fromWordArt="1">
            <a:prstTxWarp prst="textCurveUp">
              <a:avLst>
                <a:gd name="adj" fmla="val 40356"/>
              </a:avLst>
            </a:prstTxWarp>
          </a:bodyPr>
          <a:lstStyle/>
          <a:p>
            <a:r>
              <a:rPr lang="tr-TR"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rPr>
              <a:t>TEŞEKKÜR EDERİM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92867"/>
                                        </p:tgtEl>
                                        <p:attrNameLst>
                                          <p:attrName>style.visibility</p:attrName>
                                        </p:attrNameLst>
                                      </p:cBhvr>
                                      <p:to>
                                        <p:strVal val="visible"/>
                                      </p:to>
                                    </p:set>
                                    <p:anim calcmode="lin" valueType="num">
                                      <p:cBhvr additive="base">
                                        <p:cTn id="7" dur="3000" fill="hold"/>
                                        <p:tgtEl>
                                          <p:spTgt spid="292867"/>
                                        </p:tgtEl>
                                        <p:attrNameLst>
                                          <p:attrName>ppt_x</p:attrName>
                                        </p:attrNameLst>
                                      </p:cBhvr>
                                      <p:tavLst>
                                        <p:tav tm="0">
                                          <p:val>
                                            <p:strVal val="#ppt_x"/>
                                          </p:val>
                                        </p:tav>
                                        <p:tav tm="100000">
                                          <p:val>
                                            <p:strVal val="#ppt_x"/>
                                          </p:val>
                                        </p:tav>
                                      </p:tavLst>
                                    </p:anim>
                                    <p:anim calcmode="lin" valueType="num">
                                      <p:cBhvr additive="base">
                                        <p:cTn id="8" dur="3000" fill="hold"/>
                                        <p:tgtEl>
                                          <p:spTgt spid="2928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latin typeface="Comic Sans MS" pitchFamily="66" charset="0"/>
              </a:rPr>
              <a:t>DEĞERLER EĞİTİMİ</a:t>
            </a:r>
            <a:endParaRPr lang="tr-TR" dirty="0">
              <a:latin typeface="Comic Sans MS" pitchFamily="66" charset="0"/>
            </a:endParaRPr>
          </a:p>
        </p:txBody>
      </p:sp>
      <p:sp>
        <p:nvSpPr>
          <p:cNvPr id="3" name="2 İçerik Yer Tutucusu"/>
          <p:cNvSpPr>
            <a:spLocks noGrp="1"/>
          </p:cNvSpPr>
          <p:nvPr>
            <p:ph idx="1"/>
          </p:nvPr>
        </p:nvSpPr>
        <p:spPr/>
        <p:txBody>
          <a:bodyPr>
            <a:normAutofit/>
          </a:bodyPr>
          <a:lstStyle/>
          <a:p>
            <a:pPr eaLnBrk="1" fontAlgn="auto" hangingPunct="1">
              <a:spcAft>
                <a:spcPts val="0"/>
              </a:spcAft>
              <a:buFont typeface="Wingdings 2"/>
              <a:buChar char=""/>
              <a:defRPr/>
            </a:pPr>
            <a:r>
              <a:rPr lang="tr-TR" dirty="0">
                <a:latin typeface="Comic Sans MS" pitchFamily="66" charset="0"/>
              </a:rPr>
              <a:t>Birey, ileriki </a:t>
            </a:r>
            <a:r>
              <a:rPr lang="tr-TR" dirty="0" smtClean="0">
                <a:latin typeface="Comic Sans MS" pitchFamily="66" charset="0"/>
              </a:rPr>
              <a:t>dönemlerde; </a:t>
            </a:r>
            <a:r>
              <a:rPr lang="tr-TR" dirty="0">
                <a:latin typeface="Comic Sans MS" pitchFamily="66" charset="0"/>
              </a:rPr>
              <a:t>kişiliğini, bakış açısını, davranışlarının yönünü belirleyecek, onun tanınmasında temel ölçütler olarak işlev görecek değerleri yaşarken kazanır. Bu yüzden bireyin belirli değerlerin farkına varması, yeni değerler üretmesi, benimsemesi ve kişiliğine mâl ederek davranışları ile sergilemesi başlı başına bir eğitim sorunudur.  Buna kısaca </a:t>
            </a:r>
            <a:r>
              <a:rPr lang="tr-TR" b="1" dirty="0">
                <a:latin typeface="Comic Sans MS" pitchFamily="66" charset="0"/>
              </a:rPr>
              <a:t>değerler eğitimi</a:t>
            </a:r>
            <a:r>
              <a:rPr lang="tr-TR" dirty="0">
                <a:latin typeface="Comic Sans MS" pitchFamily="66" charset="0"/>
              </a:rPr>
              <a:t> </a:t>
            </a:r>
            <a:r>
              <a:rPr lang="tr-TR" dirty="0" smtClean="0">
                <a:latin typeface="Comic Sans MS" pitchFamily="66" charset="0"/>
              </a:rPr>
              <a:t>denir. </a:t>
            </a:r>
            <a:endParaRPr lang="tr-TR" dirty="0">
              <a:latin typeface="Comic Sans MS"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C:\Documents and Settings\Administrator\Belgelerim\Resimlerim\ideal insan.jpg"/>
          <p:cNvPicPr>
            <a:picLocks noGrp="1" noChangeAspect="1" noChangeArrowheads="1"/>
          </p:cNvPicPr>
          <p:nvPr>
            <p:ph idx="1"/>
          </p:nvPr>
        </p:nvPicPr>
        <p:blipFill>
          <a:blip r:embed="rId2"/>
          <a:stretch>
            <a:fillRect/>
          </a:stretch>
        </p:blipFill>
        <p:spPr>
          <a:xfrm>
            <a:off x="1486969" y="533400"/>
            <a:ext cx="4647649" cy="3767138"/>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title"/>
          </p:nvPr>
        </p:nvSpPr>
        <p:spPr>
          <a:xfrm>
            <a:off x="214313" y="714356"/>
            <a:ext cx="4357687" cy="1214445"/>
          </a:xfrm>
        </p:spPr>
        <p:txBody>
          <a:bodyPr/>
          <a:lstStyle/>
          <a:p>
            <a:pPr eaLnBrk="1" fontAlgn="auto" hangingPunct="1">
              <a:spcAft>
                <a:spcPts val="0"/>
              </a:spcAft>
              <a:defRPr/>
            </a:pPr>
            <a:r>
              <a:rPr lang="tr-TR" b="1" dirty="0" smtClean="0">
                <a:solidFill>
                  <a:srgbClr val="89006F"/>
                </a:solidFill>
                <a:latin typeface="Comic Sans MS" pitchFamily="66" charset="0"/>
              </a:rPr>
              <a:t>Değerler;</a:t>
            </a:r>
          </a:p>
        </p:txBody>
      </p:sp>
      <p:sp>
        <p:nvSpPr>
          <p:cNvPr id="17411" name="2 İçerik Yer Tutucusu"/>
          <p:cNvSpPr>
            <a:spLocks noGrp="1"/>
          </p:cNvSpPr>
          <p:nvPr>
            <p:ph idx="1"/>
          </p:nvPr>
        </p:nvSpPr>
        <p:spPr>
          <a:xfrm>
            <a:off x="0" y="1268413"/>
            <a:ext cx="8786813" cy="4857750"/>
          </a:xfrm>
        </p:spPr>
        <p:txBody>
          <a:bodyPr>
            <a:normAutofit fontScale="92500" lnSpcReduction="10000"/>
          </a:bodyPr>
          <a:lstStyle/>
          <a:p>
            <a:pPr algn="just" eaLnBrk="1" fontAlgn="auto" hangingPunct="1">
              <a:spcAft>
                <a:spcPts val="0"/>
              </a:spcAft>
              <a:buFont typeface="Wingdings 2" pitchFamily="18" charset="2"/>
              <a:buNone/>
              <a:defRPr/>
            </a:pPr>
            <a:r>
              <a:rPr lang="tr-TR" sz="2800" dirty="0" smtClean="0"/>
              <a:t>        </a:t>
            </a:r>
          </a:p>
          <a:p>
            <a:pPr algn="just" eaLnBrk="1" fontAlgn="auto" hangingPunct="1">
              <a:spcAft>
                <a:spcPts val="0"/>
              </a:spcAft>
              <a:buFont typeface="Wingdings 2"/>
              <a:buNone/>
              <a:defRPr/>
            </a:pPr>
            <a:r>
              <a:rPr lang="tr-TR" sz="2800" b="1" dirty="0" smtClean="0">
                <a:latin typeface="Comic Sans MS" pitchFamily="66" charset="0"/>
              </a:rPr>
              <a:t>İnsanların çoğunluğu tarafından üzerinde uzlaştıkları ve paylaşılan gerçek davranış standartlarıdır</a:t>
            </a:r>
            <a:r>
              <a:rPr lang="tr-TR" sz="2800" b="1" dirty="0" smtClean="0"/>
              <a:t>.</a:t>
            </a:r>
            <a:endParaRPr lang="tr-TR" sz="2800" dirty="0" smtClean="0"/>
          </a:p>
          <a:p>
            <a:pPr algn="just" eaLnBrk="1" fontAlgn="auto" hangingPunct="1">
              <a:spcAft>
                <a:spcPts val="0"/>
              </a:spcAft>
              <a:buFont typeface="Wingdings 2"/>
              <a:buNone/>
              <a:defRPr/>
            </a:pPr>
            <a:r>
              <a:rPr lang="tr-TR" sz="2800" dirty="0" smtClean="0">
                <a:latin typeface="Comic Sans MS" pitchFamily="66" charset="0"/>
              </a:rPr>
              <a:t>              Değerler</a:t>
            </a:r>
            <a:r>
              <a:rPr lang="tr-TR" sz="2800" dirty="0" smtClean="0"/>
              <a:t>;</a:t>
            </a:r>
            <a:r>
              <a:rPr lang="tr-TR" sz="2800" dirty="0" smtClean="0">
                <a:latin typeface="Comic Sans MS" pitchFamily="66" charset="0"/>
              </a:rPr>
              <a:t>sosyal hayatı düzenler, bireyler arası bağlılığı artırır. Birlikte yaşayan insanların hangi değerleri merkez alacakları konusunda konuşmaları, fikir birliğine varmaları gerekir. Farklı değerlere sahip kişiler arasında veya kuşaklar arasında oluşan farklı değerlerden kaynaklanan çatışmalar ortaya çıkabilir. Ancak bu çatışmaları da “barışmak, uzlaşmak” gibi başka ortak evrensel değerler yardımıyla çözmek mümkündür.</a:t>
            </a:r>
            <a:r>
              <a:rPr lang="tr-TR" sz="2800" b="1" dirty="0" smtClean="0"/>
              <a:t> </a:t>
            </a:r>
            <a:endParaRPr lang="tr-TR" sz="2800" dirty="0" smtClean="0">
              <a:latin typeface="Comic Sans MS" pitchFamily="66" charset="0"/>
            </a:endParaRPr>
          </a:p>
        </p:txBody>
      </p:sp>
      <p:pic>
        <p:nvPicPr>
          <p:cNvPr id="4" name="3 Resim" descr="sınıf.png"/>
          <p:cNvPicPr>
            <a:picLocks noChangeAspect="1"/>
          </p:cNvPicPr>
          <p:nvPr/>
        </p:nvPicPr>
        <p:blipFill>
          <a:blip r:embed="rId2" cstate="print"/>
          <a:stretch>
            <a:fillRect/>
          </a:stretch>
        </p:blipFill>
        <p:spPr>
          <a:xfrm>
            <a:off x="5286380" y="142853"/>
            <a:ext cx="3714776" cy="1643073"/>
          </a:xfrm>
          <a:prstGeom prst="rect">
            <a:avLst/>
          </a:prstGeom>
          <a:ln>
            <a:noFill/>
          </a:ln>
          <a:effectLst>
            <a:softEdge rad="112500"/>
          </a:effectLst>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latin typeface="Comic Sans MS" pitchFamily="66" charset="0"/>
              </a:rPr>
              <a:t>DEĞER TÜRLERİ</a:t>
            </a:r>
            <a:endParaRPr lang="tr-TR" dirty="0">
              <a:latin typeface="Comic Sans MS" pitchFamily="66" charset="0"/>
            </a:endParaRPr>
          </a:p>
        </p:txBody>
      </p:sp>
      <p:sp>
        <p:nvSpPr>
          <p:cNvPr id="3" name="2 İçerik Yer Tutucusu"/>
          <p:cNvSpPr>
            <a:spLocks noGrp="1"/>
          </p:cNvSpPr>
          <p:nvPr>
            <p:ph idx="1"/>
          </p:nvPr>
        </p:nvSpPr>
        <p:spPr>
          <a:xfrm>
            <a:off x="457200" y="1557338"/>
            <a:ext cx="8686800" cy="4525962"/>
          </a:xfrm>
        </p:spPr>
        <p:txBody>
          <a:bodyPr>
            <a:normAutofit/>
          </a:bodyPr>
          <a:lstStyle/>
          <a:p>
            <a:pPr algn="just" eaLnBrk="1" fontAlgn="auto" hangingPunct="1">
              <a:spcAft>
                <a:spcPts val="0"/>
              </a:spcAft>
              <a:buFont typeface="Wingdings 2"/>
              <a:buNone/>
              <a:defRPr/>
            </a:pPr>
            <a:r>
              <a:rPr lang="tr-TR" dirty="0" smtClean="0"/>
              <a:t> </a:t>
            </a:r>
            <a:r>
              <a:rPr lang="tr-TR" dirty="0" smtClean="0">
                <a:latin typeface="Comic Sans MS" pitchFamily="66" charset="0"/>
              </a:rPr>
              <a:t>Hayatımızda bizleri yönlendiren pek çok değer türü vardır: </a:t>
            </a:r>
          </a:p>
          <a:p>
            <a:pPr algn="just" eaLnBrk="1" fontAlgn="auto" hangingPunct="1">
              <a:spcAft>
                <a:spcPts val="0"/>
              </a:spcAft>
              <a:buFont typeface="Wingdings 2"/>
              <a:buNone/>
              <a:defRPr/>
            </a:pPr>
            <a:r>
              <a:rPr lang="tr-TR" dirty="0" smtClean="0">
                <a:latin typeface="Comic Sans MS" pitchFamily="66" charset="0"/>
              </a:rPr>
              <a:t>     -Sağlık gibi biyolojik; </a:t>
            </a:r>
          </a:p>
          <a:p>
            <a:pPr algn="just" eaLnBrk="1" fontAlgn="auto" hangingPunct="1">
              <a:spcAft>
                <a:spcPts val="0"/>
              </a:spcAft>
              <a:buFont typeface="Wingdings 2"/>
              <a:buNone/>
              <a:defRPr/>
            </a:pPr>
            <a:r>
              <a:rPr lang="tr-TR" dirty="0" smtClean="0">
                <a:latin typeface="Comic Sans MS" pitchFamily="66" charset="0"/>
              </a:rPr>
              <a:t>     -Güzel-çirkin gibi estetik; </a:t>
            </a:r>
          </a:p>
          <a:p>
            <a:pPr algn="just" eaLnBrk="1" fontAlgn="auto" hangingPunct="1">
              <a:spcAft>
                <a:spcPts val="0"/>
              </a:spcAft>
              <a:buFont typeface="Wingdings 2"/>
              <a:buNone/>
              <a:defRPr/>
            </a:pPr>
            <a:r>
              <a:rPr lang="tr-TR" dirty="0" smtClean="0">
                <a:latin typeface="Comic Sans MS" pitchFamily="66" charset="0"/>
              </a:rPr>
              <a:t>     - İyi-kötü gibi ahlaki değerler; </a:t>
            </a:r>
          </a:p>
          <a:p>
            <a:pPr algn="just" eaLnBrk="1" fontAlgn="auto" hangingPunct="1">
              <a:spcAft>
                <a:spcPts val="0"/>
              </a:spcAft>
              <a:buFont typeface="Wingdings 2"/>
              <a:buNone/>
              <a:defRPr/>
            </a:pPr>
            <a:r>
              <a:rPr lang="tr-TR" dirty="0" smtClean="0">
                <a:latin typeface="Comic Sans MS" pitchFamily="66" charset="0"/>
              </a:rPr>
              <a:t>     -Sevap-günah gibi dinî değerler; </a:t>
            </a:r>
          </a:p>
          <a:p>
            <a:pPr algn="just" eaLnBrk="1" fontAlgn="auto" hangingPunct="1">
              <a:spcAft>
                <a:spcPts val="0"/>
              </a:spcAft>
              <a:buFont typeface="Wingdings 2"/>
              <a:buNone/>
              <a:defRPr/>
            </a:pPr>
            <a:r>
              <a:rPr lang="tr-TR" dirty="0" smtClean="0">
                <a:latin typeface="Comic Sans MS" pitchFamily="66" charset="0"/>
              </a:rPr>
              <a:t>     -Doğru-yanlış gibi mantıksal değerler.  </a:t>
            </a:r>
          </a:p>
          <a:p>
            <a:pPr algn="just" eaLnBrk="1" fontAlgn="auto" hangingPunct="1">
              <a:spcAft>
                <a:spcPts val="0"/>
              </a:spcAft>
              <a:buFont typeface="Wingdings 2"/>
              <a:buNone/>
              <a:defRPr/>
            </a:pPr>
            <a:r>
              <a:rPr lang="tr-TR" dirty="0" smtClean="0">
                <a:latin typeface="Comic Sans MS" pitchFamily="66" charset="0"/>
              </a:rPr>
              <a:t>      Değerler, şekil olarak olumlu-olumsuz, mutlak-göreceli ve öznel-nesnel olmak üzere değişik şekillerdedir. </a:t>
            </a:r>
          </a:p>
          <a:p>
            <a:pPr eaLnBrk="1" fontAlgn="auto" hangingPunct="1">
              <a:spcAft>
                <a:spcPts val="0"/>
              </a:spcAft>
              <a:buFont typeface="Wingdings 2"/>
              <a:buChar char=""/>
              <a:defRPr/>
            </a:pPr>
            <a:endParaRPr lang="tr-TR" dirty="0"/>
          </a:p>
        </p:txBody>
      </p:sp>
      <p:graphicFrame>
        <p:nvGraphicFramePr>
          <p:cNvPr id="1026" name="Object 2"/>
          <p:cNvGraphicFramePr>
            <a:graphicFrameLocks noChangeAspect="1"/>
          </p:cNvGraphicFramePr>
          <p:nvPr/>
        </p:nvGraphicFramePr>
        <p:xfrm>
          <a:off x="6643688" y="1357313"/>
          <a:ext cx="2051050" cy="2819400"/>
        </p:xfrm>
        <a:graphic>
          <a:graphicData uri="http://schemas.openxmlformats.org/presentationml/2006/ole">
            <mc:AlternateContent xmlns:mc="http://schemas.openxmlformats.org/markup-compatibility/2006">
              <mc:Choice xmlns:v="urn:schemas-microsoft-com:vml" Requires="v">
                <p:oleObj spid="_x0000_s1037" name="Klip" r:id="rId3" imgW="2309760" imgH="3176280" progId="">
                  <p:embed/>
                </p:oleObj>
              </mc:Choice>
              <mc:Fallback>
                <p:oleObj name="Klip" r:id="rId3" imgW="2309760" imgH="317628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3688" y="1357313"/>
                        <a:ext cx="2051050" cy="281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pPr eaLnBrk="1" fontAlgn="auto" hangingPunct="1">
              <a:spcAft>
                <a:spcPts val="0"/>
              </a:spcAft>
              <a:defRPr/>
            </a:pPr>
            <a:r>
              <a:rPr lang="tr-TR" b="1" dirty="0" smtClean="0">
                <a:solidFill>
                  <a:srgbClr val="89006F"/>
                </a:solidFill>
                <a:latin typeface="Comic Sans MS" pitchFamily="66" charset="0"/>
              </a:rPr>
              <a:t>Değerler;</a:t>
            </a:r>
          </a:p>
        </p:txBody>
      </p:sp>
      <p:sp>
        <p:nvSpPr>
          <p:cNvPr id="25602" name="2 İçerik Yer Tutucusu"/>
          <p:cNvSpPr>
            <a:spLocks noGrp="1"/>
          </p:cNvSpPr>
          <p:nvPr>
            <p:ph idx="1"/>
          </p:nvPr>
        </p:nvSpPr>
        <p:spPr>
          <a:xfrm>
            <a:off x="179388" y="1571625"/>
            <a:ext cx="8715375" cy="3000375"/>
          </a:xfrm>
        </p:spPr>
        <p:txBody>
          <a:bodyPr>
            <a:normAutofit lnSpcReduction="10000"/>
          </a:bodyPr>
          <a:lstStyle/>
          <a:p>
            <a:pPr algn="just" eaLnBrk="1" hangingPunct="1">
              <a:lnSpc>
                <a:spcPct val="80000"/>
              </a:lnSpc>
              <a:buFont typeface="Wingdings 2" pitchFamily="18" charset="2"/>
              <a:buChar char=""/>
            </a:pPr>
            <a:endParaRPr lang="tr-TR" sz="2000" b="1" smtClean="0"/>
          </a:p>
          <a:p>
            <a:pPr algn="just" eaLnBrk="1" hangingPunct="1">
              <a:lnSpc>
                <a:spcPct val="80000"/>
              </a:lnSpc>
              <a:buFont typeface="Wingdings 2" pitchFamily="18" charset="2"/>
              <a:buNone/>
            </a:pPr>
            <a:endParaRPr lang="tr-TR" sz="2800" b="1" smtClean="0"/>
          </a:p>
          <a:p>
            <a:pPr algn="just" eaLnBrk="1" hangingPunct="1">
              <a:lnSpc>
                <a:spcPct val="80000"/>
              </a:lnSpc>
              <a:buFont typeface="Wingdings 2" pitchFamily="18" charset="2"/>
              <a:buChar char=""/>
            </a:pPr>
            <a:r>
              <a:rPr lang="tr-TR" sz="2800" b="1" smtClean="0">
                <a:latin typeface="Comic Sans MS" pitchFamily="66" charset="0"/>
              </a:rPr>
              <a:t>Değerler öğretilebilir ve öğrenilebilen olgulardır.</a:t>
            </a:r>
            <a:r>
              <a:rPr lang="tr-TR" sz="2800" smtClean="0">
                <a:latin typeface="Comic Sans MS" pitchFamily="66" charset="0"/>
              </a:rPr>
              <a:t> </a:t>
            </a:r>
            <a:endParaRPr lang="tr-TR" sz="2800" b="1" smtClean="0">
              <a:latin typeface="Comic Sans MS" pitchFamily="66" charset="0"/>
            </a:endParaRPr>
          </a:p>
          <a:p>
            <a:pPr algn="just" eaLnBrk="1" hangingPunct="1">
              <a:lnSpc>
                <a:spcPct val="80000"/>
              </a:lnSpc>
              <a:buFont typeface="Wingdings 2" pitchFamily="18" charset="2"/>
              <a:buChar char=""/>
            </a:pPr>
            <a:endParaRPr lang="tr-TR" sz="2800" b="1" smtClean="0">
              <a:latin typeface="Comic Sans MS" pitchFamily="66" charset="0"/>
            </a:endParaRPr>
          </a:p>
          <a:p>
            <a:pPr algn="just" eaLnBrk="1" hangingPunct="1">
              <a:lnSpc>
                <a:spcPct val="80000"/>
              </a:lnSpc>
              <a:buFont typeface="Wingdings 2" pitchFamily="18" charset="2"/>
              <a:buChar char=""/>
            </a:pPr>
            <a:r>
              <a:rPr lang="tr-TR" sz="2800" b="1" smtClean="0">
                <a:latin typeface="Comic Sans MS" pitchFamily="66" charset="0"/>
              </a:rPr>
              <a:t>Değerlerin öğrenilmesi, rol öğrenmesi şeklinde bir sosyal öğrenmedir.</a:t>
            </a:r>
            <a:r>
              <a:rPr lang="tr-TR" sz="2800" smtClean="0">
                <a:latin typeface="Comic Sans MS" pitchFamily="66" charset="0"/>
              </a:rPr>
              <a:t> </a:t>
            </a:r>
          </a:p>
        </p:txBody>
      </p:sp>
      <p:pic>
        <p:nvPicPr>
          <p:cNvPr id="25603" name="Picture 7" descr="1212169394acu038resize"/>
          <p:cNvPicPr>
            <a:picLocks noChangeAspect="1" noChangeArrowheads="1"/>
          </p:cNvPicPr>
          <p:nvPr/>
        </p:nvPicPr>
        <p:blipFill>
          <a:blip r:embed="rId2"/>
          <a:srcRect/>
          <a:stretch>
            <a:fillRect/>
          </a:stretch>
        </p:blipFill>
        <p:spPr bwMode="auto">
          <a:xfrm>
            <a:off x="4357688" y="4214813"/>
            <a:ext cx="4367212" cy="264318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theme/theme1.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1_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152</TotalTime>
  <Words>1563</Words>
  <Application>Microsoft Office PowerPoint</Application>
  <PresentationFormat>Ekran Gösterisi (4:3)</PresentationFormat>
  <Paragraphs>255</Paragraphs>
  <Slides>43</Slides>
  <Notes>4</Notes>
  <HiddenSlides>0</HiddenSlides>
  <MMClips>0</MMClips>
  <ScaleCrop>false</ScaleCrop>
  <HeadingPairs>
    <vt:vector size="8" baseType="variant">
      <vt:variant>
        <vt:lpstr>Kullanılan Yazı Tipleri</vt:lpstr>
      </vt:variant>
      <vt:variant>
        <vt:i4>14</vt:i4>
      </vt:variant>
      <vt:variant>
        <vt:lpstr>Tema</vt:lpstr>
      </vt:variant>
      <vt:variant>
        <vt:i4>2</vt:i4>
      </vt:variant>
      <vt:variant>
        <vt:lpstr>Eklenmiş OLE Hizmet Programları</vt:lpstr>
      </vt:variant>
      <vt:variant>
        <vt:i4>2</vt:i4>
      </vt:variant>
      <vt:variant>
        <vt:lpstr>Slayt Başlıkları</vt:lpstr>
      </vt:variant>
      <vt:variant>
        <vt:i4>43</vt:i4>
      </vt:variant>
    </vt:vector>
  </HeadingPairs>
  <TitlesOfParts>
    <vt:vector size="61" baseType="lpstr">
      <vt:lpstr>Arial</vt:lpstr>
      <vt:lpstr>Arial Black</vt:lpstr>
      <vt:lpstr>Calibri</vt:lpstr>
      <vt:lpstr>Century Gothic</vt:lpstr>
      <vt:lpstr>Comic Sans MS</vt:lpstr>
      <vt:lpstr>Franklin Gothic Book</vt:lpstr>
      <vt:lpstr>Georgia</vt:lpstr>
      <vt:lpstr>Symbol</vt:lpstr>
      <vt:lpstr>Tahoma</vt:lpstr>
      <vt:lpstr>Times New Roman</vt:lpstr>
      <vt:lpstr>Times New Roman Tur</vt:lpstr>
      <vt:lpstr>Wingdings</vt:lpstr>
      <vt:lpstr>Wingdings 2</vt:lpstr>
      <vt:lpstr>Wingdings 3</vt:lpstr>
      <vt:lpstr>Dilim</vt:lpstr>
      <vt:lpstr>1_Dilim</vt:lpstr>
      <vt:lpstr>Klip</vt:lpstr>
      <vt:lpstr>Clip</vt:lpstr>
      <vt:lpstr>PowerPoint Sunusu</vt:lpstr>
      <vt:lpstr>DEĞER NEDİR?</vt:lpstr>
      <vt:lpstr>DEĞER  KAZANIMINDA  AİLE</vt:lpstr>
      <vt:lpstr>DEĞER  KAZANIMINDA  AİLE</vt:lpstr>
      <vt:lpstr>DEĞERLER EĞİTİMİ</vt:lpstr>
      <vt:lpstr>PowerPoint Sunusu</vt:lpstr>
      <vt:lpstr>Değerler;</vt:lpstr>
      <vt:lpstr>DEĞER TÜRLERİ</vt:lpstr>
      <vt:lpstr>Değerler;</vt:lpstr>
      <vt:lpstr>DEĞERLER EĞİTİMİ</vt:lpstr>
      <vt:lpstr>DEĞERLER EĞİTİMİ NASIL OLMALI?</vt:lpstr>
      <vt:lpstr>PowerPoint Sunusu</vt:lpstr>
      <vt:lpstr>PowerPoint Sunusu</vt:lpstr>
      <vt:lpstr>  Türk Mİllî Eğİtİmİnİn AmaçlarI</vt:lpstr>
      <vt:lpstr>DEĞERLERİMİZ</vt:lpstr>
      <vt:lpstr>PowerPoint Sunusu</vt:lpstr>
      <vt:lpstr>DEĞER EĞİTİMİ NEDEN GEREKLİ? </vt:lpstr>
      <vt:lpstr>DEĞER EĞİTİMİ NEDEN GEREKLİ? </vt:lpstr>
      <vt:lpstr> Değerler boşluk kabul etmez…</vt:lpstr>
      <vt:lpstr>İlke 2. Kalıtımla geçmez; çevresel etkenlere göre biçimlenir</vt:lpstr>
      <vt:lpstr>İlke 3. Yaşayarak, görerek ve hissederek öğrenilir…</vt:lpstr>
      <vt:lpstr>İlke 4. Her zaman ve her yerde eğitimi gerektirir…</vt:lpstr>
      <vt:lpstr>İlke 5. Zihin, kalp ve davranış üçgenine oturur…</vt:lpstr>
      <vt:lpstr>İlke 7. İç ve dış tutarlılık gerektirir…</vt:lpstr>
      <vt:lpstr>DEĞER EĞİTİMİNDE HEDEFLERİMİZ</vt:lpstr>
      <vt:lpstr>NİÇİN okullarda DEĞERLER EĞİTİMİ?</vt:lpstr>
      <vt:lpstr>     DEĞERLER EĞİTİM PROGRAMININ AMAÇLARI</vt:lpstr>
      <vt:lpstr>DEĞERLER EĞİTİMİ PROGRAMININ AMAÇLARI</vt:lpstr>
      <vt:lpstr>DEĞERLER EĞİTİMİ NASIL UYGULANACAK?</vt:lpstr>
      <vt:lpstr>DEĞERLER EĞİTİMİNİ  NASIL VERMELİYİZ?</vt:lpstr>
      <vt:lpstr>OKUL ETKİNLİKLERİ</vt:lpstr>
      <vt:lpstr>OKUL ETKİNLİKLERİ</vt:lpstr>
      <vt:lpstr>OKUL ETKİNLİKLERİ</vt:lpstr>
      <vt:lpstr>SINIF ETKİNLİKLERİ</vt:lpstr>
      <vt:lpstr>     AİLEYE YÖNELİK ETKİNLİKLER</vt:lpstr>
      <vt:lpstr>AİLE EĞİTİMLERİ ÖNEMLİ</vt:lpstr>
      <vt:lpstr>SEVGİ DEĞERİ   ETKİNLİK ÖRNEKLERİ</vt:lpstr>
      <vt:lpstr>SEVGİ DEĞERİ   ETKİNLİK ÖRNEKLERİ</vt:lpstr>
      <vt:lpstr>SEVGİ DEĞERİ   ETKİNLİK ÖRNEKLERİ</vt:lpstr>
      <vt:lpstr>SEVGİ DEĞERİ   ETKİNLİK ÖRNEKLERİ</vt:lpstr>
      <vt:lpstr>Elimiz Taşın Altında…</vt:lpstr>
      <vt:lpstr>PowerPoint Sunusu</vt:lpstr>
      <vt:lpstr>PowerPoint Sunusu</vt:lpstr>
    </vt:vector>
  </TitlesOfParts>
  <Company>rocco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USER</dc:creator>
  <cp:lastModifiedBy>ali ates</cp:lastModifiedBy>
  <cp:revision>22</cp:revision>
  <dcterms:created xsi:type="dcterms:W3CDTF">2012-04-01T18:40:20Z</dcterms:created>
  <dcterms:modified xsi:type="dcterms:W3CDTF">2017-04-07T19:56:22Z</dcterms:modified>
</cp:coreProperties>
</file>